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9"/>
  </p:notesMasterIdLst>
  <p:sldIdLst>
    <p:sldId id="325" r:id="rId2"/>
    <p:sldId id="328" r:id="rId3"/>
    <p:sldId id="323" r:id="rId4"/>
    <p:sldId id="329" r:id="rId5"/>
    <p:sldId id="324" r:id="rId6"/>
    <p:sldId id="315" r:id="rId7"/>
    <p:sldId id="316" r:id="rId8"/>
    <p:sldId id="321" r:id="rId9"/>
    <p:sldId id="320" r:id="rId10"/>
    <p:sldId id="339" r:id="rId11"/>
    <p:sldId id="343" r:id="rId12"/>
    <p:sldId id="342" r:id="rId13"/>
    <p:sldId id="319" r:id="rId14"/>
    <p:sldId id="330" r:id="rId15"/>
    <p:sldId id="331" r:id="rId16"/>
    <p:sldId id="332" r:id="rId17"/>
    <p:sldId id="333" r:id="rId18"/>
    <p:sldId id="334" r:id="rId19"/>
    <p:sldId id="335" r:id="rId20"/>
    <p:sldId id="336" r:id="rId21"/>
    <p:sldId id="337" r:id="rId22"/>
    <p:sldId id="338" r:id="rId23"/>
    <p:sldId id="340" r:id="rId24"/>
    <p:sldId id="341" r:id="rId25"/>
    <p:sldId id="327" r:id="rId26"/>
    <p:sldId id="344" r:id="rId27"/>
    <p:sldId id="302" r:id="rId28"/>
  </p:sldIdLst>
  <p:sldSz cx="9144000" cy="5143500" type="screen16x9"/>
  <p:notesSz cx="6858000" cy="9144000"/>
  <p:embeddedFontLst>
    <p:embeddedFont>
      <p:font typeface="Calibri" panose="020F050202020403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26CF9A6-F8DB-4DA7-878D-00B99812C9C2}">
  <a:tblStyle styleId="{326CF9A6-F8DB-4DA7-878D-00B99812C9C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660"/>
  </p:normalViewPr>
  <p:slideViewPr>
    <p:cSldViewPr snapToGrid="0">
      <p:cViewPr varScale="1">
        <p:scale>
          <a:sx n="141" d="100"/>
          <a:sy n="141" d="100"/>
        </p:scale>
        <p:origin x="948"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7544872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803667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40717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012968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62116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336390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95544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4443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132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27879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56051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593129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816388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881465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63765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E95242-1A4A-4C9E-AF12-8CACD6517CC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97E95242-1A4A-4C9E-AF12-8CACD6517CC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0616AC5-BC5A-41B2-8D0F-2F52D9FFE973}"/>
              </a:ext>
            </a:extLst>
          </p:cNvPr>
          <p:cNvSpPr>
            <a:spLocks noGrp="1"/>
          </p:cNvSpPr>
          <p:nvPr>
            <p:ph type="sldNum" sz="quarter" idx="12"/>
          </p:nvPr>
        </p:nvSpPr>
        <p:spPr/>
        <p:txBody>
          <a:bodyPr/>
          <a:lstStyle/>
          <a:p>
            <a:fld id="{97E95242-1A4A-4C9E-AF12-8CACD6517CC7}" type="slidenum">
              <a:rPr lang="en-US" smtClean="0"/>
              <a:pPr/>
              <a:t>1</a:t>
            </a:fld>
            <a:endParaRPr lang="en-US"/>
          </a:p>
        </p:txBody>
      </p:sp>
      <p:grpSp>
        <p:nvGrpSpPr>
          <p:cNvPr id="5" name="Group 4">
            <a:extLst>
              <a:ext uri="{FF2B5EF4-FFF2-40B4-BE49-F238E27FC236}">
                <a16:creationId xmlns:a16="http://schemas.microsoft.com/office/drawing/2014/main" id="{43438665-C7B6-423A-9C64-15E96E4D5A30}"/>
              </a:ext>
            </a:extLst>
          </p:cNvPr>
          <p:cNvGrpSpPr/>
          <p:nvPr/>
        </p:nvGrpSpPr>
        <p:grpSpPr>
          <a:xfrm>
            <a:off x="679069" y="366667"/>
            <a:ext cx="7785862" cy="813262"/>
            <a:chOff x="689000" y="366667"/>
            <a:chExt cx="7785862" cy="813262"/>
          </a:xfrm>
        </p:grpSpPr>
        <p:sp>
          <p:nvSpPr>
            <p:cNvPr id="7" name="TextBox 6">
              <a:extLst>
                <a:ext uri="{FF2B5EF4-FFF2-40B4-BE49-F238E27FC236}">
                  <a16:creationId xmlns:a16="http://schemas.microsoft.com/office/drawing/2014/main" id="{D661C89A-0E80-4DFB-B017-A97251D2D8EF}"/>
                </a:ext>
              </a:extLst>
            </p:cNvPr>
            <p:cNvSpPr txBox="1"/>
            <p:nvPr/>
          </p:nvSpPr>
          <p:spPr>
            <a:xfrm>
              <a:off x="1416837" y="482210"/>
              <a:ext cx="7058025" cy="523220"/>
            </a:xfrm>
            <a:prstGeom prst="rect">
              <a:avLst/>
            </a:prstGeom>
            <a:noFill/>
            <a:ln>
              <a:noFill/>
            </a:ln>
          </p:spPr>
          <p:txBody>
            <a:bodyPr wrap="square" rtlCol="0">
              <a:spAutoFit/>
            </a:bodyPr>
            <a:lstStyle/>
            <a:p>
              <a:pPr algn="ctr"/>
              <a:r>
                <a:rPr lang="en-GB" sz="2800" b="1" dirty="0">
                  <a:solidFill>
                    <a:schemeClr val="tx1"/>
                  </a:solidFill>
                  <a:latin typeface="Times New Roman" pitchFamily="18" charset="0"/>
                  <a:cs typeface="Times New Roman" pitchFamily="18" charset="0"/>
                </a:rPr>
                <a:t>Pundra University of Science &amp; Technology</a:t>
              </a:r>
            </a:p>
          </p:txBody>
        </p:sp>
        <p:pic>
          <p:nvPicPr>
            <p:cNvPr id="8" name="Picture 7">
              <a:extLst>
                <a:ext uri="{FF2B5EF4-FFF2-40B4-BE49-F238E27FC236}">
                  <a16:creationId xmlns:a16="http://schemas.microsoft.com/office/drawing/2014/main" id="{45EF3F9E-04D6-4631-8318-8FDAD33D7665}"/>
                </a:ext>
              </a:extLst>
            </p:cNvPr>
            <p:cNvPicPr>
              <a:picLocks noChangeAspect="1"/>
            </p:cNvPicPr>
            <p:nvPr/>
          </p:nvPicPr>
          <p:blipFill>
            <a:blip r:embed="rId2"/>
            <a:stretch>
              <a:fillRect/>
            </a:stretch>
          </p:blipFill>
          <p:spPr>
            <a:xfrm>
              <a:off x="689000" y="366667"/>
              <a:ext cx="800066" cy="813262"/>
            </a:xfrm>
            <a:prstGeom prst="rect">
              <a:avLst/>
            </a:prstGeom>
          </p:spPr>
        </p:pic>
      </p:grpSp>
      <p:sp>
        <p:nvSpPr>
          <p:cNvPr id="9" name="TextBox 8">
            <a:extLst>
              <a:ext uri="{FF2B5EF4-FFF2-40B4-BE49-F238E27FC236}">
                <a16:creationId xmlns:a16="http://schemas.microsoft.com/office/drawing/2014/main" id="{D49BF073-152D-46A7-A261-5F008F34F83E}"/>
              </a:ext>
            </a:extLst>
          </p:cNvPr>
          <p:cNvSpPr txBox="1"/>
          <p:nvPr/>
        </p:nvSpPr>
        <p:spPr>
          <a:xfrm>
            <a:off x="989021" y="1297211"/>
            <a:ext cx="7165958" cy="584775"/>
          </a:xfrm>
          <a:prstGeom prst="rect">
            <a:avLst/>
          </a:prstGeom>
          <a:noFill/>
        </p:spPr>
        <p:txBody>
          <a:bodyPr wrap="square" rtlCol="0">
            <a:spAutoFit/>
          </a:bodyPr>
          <a:lstStyle/>
          <a:p>
            <a:pPr algn="ctr"/>
            <a:r>
              <a:rPr lang="en-US" sz="3200" b="1" i="1" dirty="0">
                <a:solidFill>
                  <a:schemeClr val="tx1"/>
                </a:solidFill>
                <a:latin typeface="Times New Roman" pitchFamily="18" charset="0"/>
                <a:cs typeface="Times New Roman" pitchFamily="18" charset="0"/>
              </a:rPr>
              <a:t>Web Based Auction Management System</a:t>
            </a:r>
          </a:p>
        </p:txBody>
      </p:sp>
      <p:graphicFrame>
        <p:nvGraphicFramePr>
          <p:cNvPr id="10" name="Table 9">
            <a:extLst>
              <a:ext uri="{FF2B5EF4-FFF2-40B4-BE49-F238E27FC236}">
                <a16:creationId xmlns:a16="http://schemas.microsoft.com/office/drawing/2014/main" id="{B20C17FE-3BD6-4B34-8802-C606F9B3ABEE}"/>
              </a:ext>
            </a:extLst>
          </p:cNvPr>
          <p:cNvGraphicFramePr>
            <a:graphicFrameLocks noGrp="1"/>
          </p:cNvGraphicFramePr>
          <p:nvPr>
            <p:extLst>
              <p:ext uri="{D42A27DB-BD31-4B8C-83A1-F6EECF244321}">
                <p14:modId xmlns:p14="http://schemas.microsoft.com/office/powerpoint/2010/main" val="561927031"/>
              </p:ext>
            </p:extLst>
          </p:nvPr>
        </p:nvGraphicFramePr>
        <p:xfrm>
          <a:off x="2105208" y="2975880"/>
          <a:ext cx="4933584" cy="1524000"/>
        </p:xfrm>
        <a:graphic>
          <a:graphicData uri="http://schemas.openxmlformats.org/drawingml/2006/table">
            <a:tbl>
              <a:tblPr firstRow="1" bandRow="1">
                <a:tableStyleId>{9D7B26C5-4107-4FEC-AEDC-1716B250A1EF}</a:tableStyleId>
              </a:tblPr>
              <a:tblGrid>
                <a:gridCol w="2466792">
                  <a:extLst>
                    <a:ext uri="{9D8B030D-6E8A-4147-A177-3AD203B41FA5}">
                      <a16:colId xmlns:a16="http://schemas.microsoft.com/office/drawing/2014/main" val="2818658616"/>
                    </a:ext>
                  </a:extLst>
                </a:gridCol>
                <a:gridCol w="2466792">
                  <a:extLst>
                    <a:ext uri="{9D8B030D-6E8A-4147-A177-3AD203B41FA5}">
                      <a16:colId xmlns:a16="http://schemas.microsoft.com/office/drawing/2014/main" val="664728874"/>
                    </a:ext>
                  </a:extLst>
                </a:gridCol>
              </a:tblGrid>
              <a:tr h="24732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latin typeface="Times New Roman" pitchFamily="18" charset="0"/>
                          <a:cs typeface="Times New Roman" pitchFamily="18" charset="0"/>
                        </a:rPr>
                        <a:t>Presented By:</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latin typeface="Times New Roman" pitchFamily="18" charset="0"/>
                          <a:cs typeface="Times New Roman" pitchFamily="18" charset="0"/>
                        </a:rPr>
                        <a:t>Supervised</a:t>
                      </a:r>
                      <a:r>
                        <a:rPr lang="en-US" sz="1400" baseline="0" dirty="0">
                          <a:latin typeface="Times New Roman" pitchFamily="18" charset="0"/>
                          <a:cs typeface="Times New Roman" pitchFamily="18" charset="0"/>
                        </a:rPr>
                        <a:t> By</a:t>
                      </a:r>
                      <a:r>
                        <a:rPr lang="en-US" sz="1400" dirty="0">
                          <a:latin typeface="Times New Roman" pitchFamily="18" charset="0"/>
                          <a:cs typeface="Times New Roman" pitchFamily="18" charset="0"/>
                        </a:rPr>
                        <a:t>:</a:t>
                      </a:r>
                    </a:p>
                  </a:txBody>
                  <a:tcPr/>
                </a:tc>
                <a:extLst>
                  <a:ext uri="{0D108BD9-81ED-4DB2-BD59-A6C34878D82A}">
                    <a16:rowId xmlns:a16="http://schemas.microsoft.com/office/drawing/2014/main" val="2369665993"/>
                  </a:ext>
                </a:extLst>
              </a:tr>
              <a:tr h="247325">
                <a:tc>
                  <a:txBody>
                    <a:bodyPr/>
                    <a:lstStyle/>
                    <a:p>
                      <a:r>
                        <a:rPr lang="en-US" sz="1400" dirty="0">
                          <a:latin typeface="Times New Roman" pitchFamily="18" charset="0"/>
                          <a:cs typeface="Times New Roman" pitchFamily="18" charset="0"/>
                        </a:rPr>
                        <a:t>Name: Md Nahid Hasan </a:t>
                      </a:r>
                    </a:p>
                  </a:txBody>
                  <a:tcPr/>
                </a:tc>
                <a:tc>
                  <a:txBody>
                    <a:bodyPr/>
                    <a:lstStyle/>
                    <a:p>
                      <a:r>
                        <a:rPr lang="en-US" sz="1400" dirty="0">
                          <a:latin typeface="Times New Roman" pitchFamily="18" charset="0"/>
                          <a:cs typeface="Times New Roman" pitchFamily="18" charset="0"/>
                        </a:rPr>
                        <a:t>Name: Md. Easir Arafat</a:t>
                      </a:r>
                    </a:p>
                  </a:txBody>
                  <a:tcPr/>
                </a:tc>
                <a:extLst>
                  <a:ext uri="{0D108BD9-81ED-4DB2-BD59-A6C34878D82A}">
                    <a16:rowId xmlns:a16="http://schemas.microsoft.com/office/drawing/2014/main" val="2264421225"/>
                  </a:ext>
                </a:extLst>
              </a:tr>
              <a:tr h="247325">
                <a:tc>
                  <a:txBody>
                    <a:bodyPr/>
                    <a:lstStyle/>
                    <a:p>
                      <a:r>
                        <a:rPr lang="en-US" sz="1400" dirty="0">
                          <a:latin typeface="Times New Roman" pitchFamily="18" charset="0"/>
                          <a:cs typeface="Times New Roman" pitchFamily="18" charset="0"/>
                        </a:rPr>
                        <a:t>ID: 01821106007</a:t>
                      </a:r>
                    </a:p>
                  </a:txBody>
                  <a:tcPr/>
                </a:tc>
                <a:tc>
                  <a:txBody>
                    <a:bodyPr/>
                    <a:lstStyle/>
                    <a:p>
                      <a:r>
                        <a:rPr lang="en-US" sz="1400" dirty="0">
                          <a:latin typeface="Times New Roman" pitchFamily="18" charset="0"/>
                          <a:cs typeface="Times New Roman" pitchFamily="18" charset="0"/>
                        </a:rPr>
                        <a:t>Designation: Lecturer</a:t>
                      </a:r>
                    </a:p>
                  </a:txBody>
                  <a:tcPr/>
                </a:tc>
                <a:extLst>
                  <a:ext uri="{0D108BD9-81ED-4DB2-BD59-A6C34878D82A}">
                    <a16:rowId xmlns:a16="http://schemas.microsoft.com/office/drawing/2014/main" val="804834329"/>
                  </a:ext>
                </a:extLst>
              </a:tr>
              <a:tr h="247325">
                <a:tc>
                  <a:txBody>
                    <a:bodyPr/>
                    <a:lstStyle/>
                    <a:p>
                      <a:r>
                        <a:rPr lang="en-US" sz="1400" dirty="0">
                          <a:latin typeface="Times New Roman" pitchFamily="18" charset="0"/>
                          <a:cs typeface="Times New Roman" pitchFamily="18" charset="0"/>
                        </a:rPr>
                        <a:t>Batch: 18</a:t>
                      </a:r>
                      <a:r>
                        <a:rPr lang="en-US" sz="1400" baseline="30000" dirty="0">
                          <a:latin typeface="Times New Roman" pitchFamily="18" charset="0"/>
                          <a:cs typeface="Times New Roman" pitchFamily="18" charset="0"/>
                        </a:rPr>
                        <a:t>th</a:t>
                      </a:r>
                      <a:endParaRPr lang="en-US" sz="14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latin typeface="Times New Roman" pitchFamily="18" charset="0"/>
                          <a:cs typeface="Times New Roman" pitchFamily="18" charset="0"/>
                        </a:rPr>
                        <a:t>Department of CSE</a:t>
                      </a:r>
                    </a:p>
                  </a:txBody>
                  <a:tcPr/>
                </a:tc>
                <a:extLst>
                  <a:ext uri="{0D108BD9-81ED-4DB2-BD59-A6C34878D82A}">
                    <a16:rowId xmlns:a16="http://schemas.microsoft.com/office/drawing/2014/main" val="284752343"/>
                  </a:ext>
                </a:extLst>
              </a:tr>
              <a:tr h="247325">
                <a:tc>
                  <a:txBody>
                    <a:bodyPr/>
                    <a:lstStyle/>
                    <a:p>
                      <a:r>
                        <a:rPr lang="en-US" sz="1400" dirty="0">
                          <a:latin typeface="Times New Roman" pitchFamily="18" charset="0"/>
                          <a:cs typeface="Times New Roman" pitchFamily="18" charset="0"/>
                        </a:rPr>
                        <a:t>Department of CSE</a:t>
                      </a:r>
                    </a:p>
                  </a:txBody>
                  <a:tcPr/>
                </a:tc>
                <a:tc>
                  <a:txBody>
                    <a:bodyPr/>
                    <a:lstStyle/>
                    <a:p>
                      <a:endParaRPr lang="en-US" sz="1400" dirty="0">
                        <a:latin typeface="Times New Roman" pitchFamily="18" charset="0"/>
                        <a:cs typeface="Times New Roman" pitchFamily="18" charset="0"/>
                      </a:endParaRPr>
                    </a:p>
                  </a:txBody>
                  <a:tcPr/>
                </a:tc>
                <a:extLst>
                  <a:ext uri="{0D108BD9-81ED-4DB2-BD59-A6C34878D82A}">
                    <a16:rowId xmlns:a16="http://schemas.microsoft.com/office/drawing/2014/main" val="2325396428"/>
                  </a:ext>
                </a:extLst>
              </a:tr>
            </a:tbl>
          </a:graphicData>
        </a:graphic>
      </p:graphicFrame>
      <p:sp>
        <p:nvSpPr>
          <p:cNvPr id="12" name="TextBox 11">
            <a:extLst>
              <a:ext uri="{FF2B5EF4-FFF2-40B4-BE49-F238E27FC236}">
                <a16:creationId xmlns:a16="http://schemas.microsoft.com/office/drawing/2014/main" id="{BAAB7C6C-C11C-4310-9308-F9441ECB8B8F}"/>
              </a:ext>
            </a:extLst>
          </p:cNvPr>
          <p:cNvSpPr txBox="1"/>
          <p:nvPr/>
        </p:nvSpPr>
        <p:spPr>
          <a:xfrm>
            <a:off x="2926080" y="2167620"/>
            <a:ext cx="3291840" cy="58477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latin typeface="Times New Roman" panose="02020603050405020304" pitchFamily="18" charset="0"/>
                <a:cs typeface="Times New Roman" panose="02020603050405020304" pitchFamily="18" charset="0"/>
              </a:rPr>
              <a:t>Course Title: Thesis/Project Work</a:t>
            </a:r>
          </a:p>
          <a:p>
            <a:pPr algn="ctr"/>
            <a:r>
              <a:rPr lang="en-US" sz="1600" dirty="0">
                <a:latin typeface="Times New Roman" panose="02020603050405020304" pitchFamily="18" charset="0"/>
                <a:cs typeface="Times New Roman" panose="02020603050405020304" pitchFamily="18" charset="0"/>
              </a:rPr>
              <a:t>Course Code: CSE 499(B)</a:t>
            </a:r>
          </a:p>
        </p:txBody>
      </p:sp>
    </p:spTree>
    <p:extLst>
      <p:ext uri="{BB962C8B-B14F-4D97-AF65-F5344CB8AC3E}">
        <p14:creationId xmlns:p14="http://schemas.microsoft.com/office/powerpoint/2010/main" val="2559336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53" presetClass="entr" presetSubtype="16"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circle(in)">
                                      <p:cBhvr>
                                        <p:cTn id="24"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itchFamily="18" charset="0"/>
                <a:cs typeface="Times New Roman" pitchFamily="18" charset="0"/>
              </a:rPr>
              <a:t>UML Class Diagram</a:t>
            </a:r>
            <a:endParaRPr lang="en-US" sz="2400" b="1" dirty="0">
              <a:solidFill>
                <a:schemeClr val="tx1"/>
              </a:solidFill>
              <a:latin typeface="Times New Roman" pitchFamily="18" charset="0"/>
              <a:cs typeface="Times New Roman" pitchFamily="18" charset="0"/>
            </a:endParaRPr>
          </a:p>
        </p:txBody>
      </p:sp>
      <p:sp>
        <p:nvSpPr>
          <p:cNvPr id="5" name="Slide Number Placeholder 4">
            <a:extLst>
              <a:ext uri="{FF2B5EF4-FFF2-40B4-BE49-F238E27FC236}">
                <a16:creationId xmlns:a16="http://schemas.microsoft.com/office/drawing/2014/main" id="{75A0752D-6ED8-44CD-8DD9-F5C512861E39}"/>
              </a:ext>
            </a:extLst>
          </p:cNvPr>
          <p:cNvSpPr>
            <a:spLocks noGrp="1"/>
          </p:cNvSpPr>
          <p:nvPr>
            <p:ph type="sldNum" sz="quarter" idx="12"/>
          </p:nvPr>
        </p:nvSpPr>
        <p:spPr/>
        <p:txBody>
          <a:bodyPr/>
          <a:lstStyle/>
          <a:p>
            <a:fld id="{97E95242-1A4A-4C9E-AF12-8CACD6517CC7}" type="slidenum">
              <a:rPr lang="en-US" smtClean="0"/>
              <a:pPr/>
              <a:t>10</a:t>
            </a:fld>
            <a:endParaRPr lang="en-US"/>
          </a:p>
        </p:txBody>
      </p:sp>
      <p:pic>
        <p:nvPicPr>
          <p:cNvPr id="6" name="Picture 5">
            <a:extLst>
              <a:ext uri="{FF2B5EF4-FFF2-40B4-BE49-F238E27FC236}">
                <a16:creationId xmlns:a16="http://schemas.microsoft.com/office/drawing/2014/main" id="{9C9F4550-778B-4E06-8444-43F68314F84D}"/>
              </a:ext>
            </a:extLst>
          </p:cNvPr>
          <p:cNvPicPr>
            <a:picLocks noChangeAspect="1"/>
          </p:cNvPicPr>
          <p:nvPr/>
        </p:nvPicPr>
        <p:blipFill>
          <a:blip r:embed="rId2"/>
          <a:stretch>
            <a:fillRect/>
          </a:stretch>
        </p:blipFill>
        <p:spPr>
          <a:xfrm>
            <a:off x="1928978" y="818662"/>
            <a:ext cx="5286044" cy="4026815"/>
          </a:xfrm>
          <a:prstGeom prst="rect">
            <a:avLst/>
          </a:prstGeom>
        </p:spPr>
      </p:pic>
    </p:spTree>
    <p:extLst>
      <p:ext uri="{BB962C8B-B14F-4D97-AF65-F5344CB8AC3E}">
        <p14:creationId xmlns:p14="http://schemas.microsoft.com/office/powerpoint/2010/main" val="1623973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itchFamily="18" charset="0"/>
                <a:cs typeface="Times New Roman" pitchFamily="18" charset="0"/>
              </a:rPr>
              <a:t>Bid Assistant</a:t>
            </a:r>
            <a:endParaRPr lang="en-US" sz="2400" b="1" dirty="0">
              <a:solidFill>
                <a:schemeClr val="tx1"/>
              </a:solidFill>
              <a:latin typeface="Times New Roman" pitchFamily="18" charset="0"/>
              <a:cs typeface="Times New Roman" pitchFamily="18" charset="0"/>
            </a:endParaRPr>
          </a:p>
        </p:txBody>
      </p:sp>
      <p:sp>
        <p:nvSpPr>
          <p:cNvPr id="5" name="Slide Number Placeholder 4">
            <a:extLst>
              <a:ext uri="{FF2B5EF4-FFF2-40B4-BE49-F238E27FC236}">
                <a16:creationId xmlns:a16="http://schemas.microsoft.com/office/drawing/2014/main" id="{75A0752D-6ED8-44CD-8DD9-F5C512861E39}"/>
              </a:ext>
            </a:extLst>
          </p:cNvPr>
          <p:cNvSpPr>
            <a:spLocks noGrp="1"/>
          </p:cNvSpPr>
          <p:nvPr>
            <p:ph type="sldNum" sz="quarter" idx="12"/>
          </p:nvPr>
        </p:nvSpPr>
        <p:spPr/>
        <p:txBody>
          <a:bodyPr/>
          <a:lstStyle/>
          <a:p>
            <a:fld id="{97E95242-1A4A-4C9E-AF12-8CACD6517CC7}" type="slidenum">
              <a:rPr lang="en-US" smtClean="0"/>
              <a:pPr/>
              <a:t>11</a:t>
            </a:fld>
            <a:endParaRPr lang="en-US"/>
          </a:p>
        </p:txBody>
      </p:sp>
      <p:pic>
        <p:nvPicPr>
          <p:cNvPr id="6" name="Picture 5">
            <a:extLst>
              <a:ext uri="{FF2B5EF4-FFF2-40B4-BE49-F238E27FC236}">
                <a16:creationId xmlns:a16="http://schemas.microsoft.com/office/drawing/2014/main" id="{3A6AD246-A882-4018-B68B-C58E67F652C7}"/>
              </a:ext>
            </a:extLst>
          </p:cNvPr>
          <p:cNvPicPr>
            <a:picLocks noChangeAspect="1"/>
          </p:cNvPicPr>
          <p:nvPr/>
        </p:nvPicPr>
        <p:blipFill>
          <a:blip r:embed="rId2"/>
          <a:stretch>
            <a:fillRect/>
          </a:stretch>
        </p:blipFill>
        <p:spPr>
          <a:xfrm>
            <a:off x="5433963" y="872168"/>
            <a:ext cx="2309675" cy="3565419"/>
          </a:xfrm>
          <a:prstGeom prst="rect">
            <a:avLst/>
          </a:prstGeom>
        </p:spPr>
      </p:pic>
      <p:pic>
        <p:nvPicPr>
          <p:cNvPr id="8" name="Picture 7">
            <a:extLst>
              <a:ext uri="{FF2B5EF4-FFF2-40B4-BE49-F238E27FC236}">
                <a16:creationId xmlns:a16="http://schemas.microsoft.com/office/drawing/2014/main" id="{2456785A-92A5-4CCD-A3E1-A3B8C905C4E1}"/>
              </a:ext>
            </a:extLst>
          </p:cNvPr>
          <p:cNvPicPr>
            <a:picLocks noChangeAspect="1"/>
          </p:cNvPicPr>
          <p:nvPr/>
        </p:nvPicPr>
        <p:blipFill>
          <a:blip r:embed="rId3"/>
          <a:stretch>
            <a:fillRect/>
          </a:stretch>
        </p:blipFill>
        <p:spPr>
          <a:xfrm>
            <a:off x="981950" y="872168"/>
            <a:ext cx="4231015" cy="3802384"/>
          </a:xfrm>
          <a:prstGeom prst="rect">
            <a:avLst/>
          </a:prstGeom>
        </p:spPr>
      </p:pic>
    </p:spTree>
    <p:extLst>
      <p:ext uri="{BB962C8B-B14F-4D97-AF65-F5344CB8AC3E}">
        <p14:creationId xmlns:p14="http://schemas.microsoft.com/office/powerpoint/2010/main" val="2533566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itchFamily="18" charset="0"/>
                <a:cs typeface="Times New Roman" pitchFamily="18" charset="0"/>
              </a:rPr>
              <a:t>Bid Assistant</a:t>
            </a:r>
            <a:endParaRPr lang="en-US" sz="2400" b="1" dirty="0">
              <a:solidFill>
                <a:schemeClr val="tx1"/>
              </a:solidFill>
              <a:latin typeface="Times New Roman" pitchFamily="18" charset="0"/>
              <a:cs typeface="Times New Roman" pitchFamily="18" charset="0"/>
            </a:endParaRPr>
          </a:p>
        </p:txBody>
      </p:sp>
      <p:sp>
        <p:nvSpPr>
          <p:cNvPr id="5" name="Slide Number Placeholder 4">
            <a:extLst>
              <a:ext uri="{FF2B5EF4-FFF2-40B4-BE49-F238E27FC236}">
                <a16:creationId xmlns:a16="http://schemas.microsoft.com/office/drawing/2014/main" id="{75A0752D-6ED8-44CD-8DD9-F5C512861E39}"/>
              </a:ext>
            </a:extLst>
          </p:cNvPr>
          <p:cNvSpPr>
            <a:spLocks noGrp="1"/>
          </p:cNvSpPr>
          <p:nvPr>
            <p:ph type="sldNum" sz="quarter" idx="12"/>
          </p:nvPr>
        </p:nvSpPr>
        <p:spPr/>
        <p:txBody>
          <a:bodyPr/>
          <a:lstStyle/>
          <a:p>
            <a:fld id="{97E95242-1A4A-4C9E-AF12-8CACD6517CC7}" type="slidenum">
              <a:rPr lang="en-US" smtClean="0"/>
              <a:pPr/>
              <a:t>12</a:t>
            </a:fld>
            <a:endParaRPr lang="en-US"/>
          </a:p>
        </p:txBody>
      </p:sp>
      <p:pic>
        <p:nvPicPr>
          <p:cNvPr id="4" name="Picture 3">
            <a:extLst>
              <a:ext uri="{FF2B5EF4-FFF2-40B4-BE49-F238E27FC236}">
                <a16:creationId xmlns:a16="http://schemas.microsoft.com/office/drawing/2014/main" id="{F23D1611-0209-4BC5-B83E-D70DE7C0280E}"/>
              </a:ext>
            </a:extLst>
          </p:cNvPr>
          <p:cNvPicPr>
            <a:picLocks noChangeAspect="1"/>
          </p:cNvPicPr>
          <p:nvPr/>
        </p:nvPicPr>
        <p:blipFill>
          <a:blip r:embed="rId2"/>
          <a:stretch>
            <a:fillRect/>
          </a:stretch>
        </p:blipFill>
        <p:spPr>
          <a:xfrm>
            <a:off x="1952411" y="872305"/>
            <a:ext cx="5239178" cy="3894959"/>
          </a:xfrm>
          <a:prstGeom prst="rect">
            <a:avLst/>
          </a:prstGeom>
        </p:spPr>
      </p:pic>
    </p:spTree>
    <p:extLst>
      <p:ext uri="{BB962C8B-B14F-4D97-AF65-F5344CB8AC3E}">
        <p14:creationId xmlns:p14="http://schemas.microsoft.com/office/powerpoint/2010/main" val="4248402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System Implementation</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13</a:t>
            </a:fld>
            <a:endParaRPr lang="en-US"/>
          </a:p>
        </p:txBody>
      </p:sp>
      <p:sp>
        <p:nvSpPr>
          <p:cNvPr id="5" name="TextBox 4">
            <a:extLst>
              <a:ext uri="{FF2B5EF4-FFF2-40B4-BE49-F238E27FC236}">
                <a16:creationId xmlns:a16="http://schemas.microsoft.com/office/drawing/2014/main" id="{F47C24C0-9C65-43BB-83E1-42B1AA4E0657}"/>
              </a:ext>
            </a:extLst>
          </p:cNvPr>
          <p:cNvSpPr txBox="1"/>
          <p:nvPr/>
        </p:nvSpPr>
        <p:spPr>
          <a:xfrm>
            <a:off x="572528" y="1038688"/>
            <a:ext cx="4412645" cy="1508105"/>
          </a:xfrm>
          <a:prstGeom prst="rect">
            <a:avLst/>
          </a:prstGeom>
          <a:noFill/>
          <a:ln>
            <a:noFill/>
          </a:ln>
        </p:spPr>
        <p:txBody>
          <a:bodyPr wrap="square" rtlCol="0">
            <a:spAutoFit/>
          </a:bodyPr>
          <a:lstStyle/>
          <a:p>
            <a:pPr algn="just">
              <a:spcBef>
                <a:spcPts val="1800"/>
              </a:spcBef>
            </a:pPr>
            <a:r>
              <a:rPr lang="en-GB" sz="1600" b="1" dirty="0">
                <a:latin typeface="Times New Roman" panose="02020603050405020304" pitchFamily="18" charset="0"/>
                <a:cs typeface="Times New Roman" panose="02020603050405020304" pitchFamily="18" charset="0"/>
              </a:rPr>
              <a:t>Technologies Used:</a:t>
            </a:r>
          </a:p>
          <a:p>
            <a:pPr marL="285750" indent="-285750" algn="just">
              <a:spcBef>
                <a:spcPts val="600"/>
              </a:spcBef>
              <a:buFont typeface="Wingdings" panose="05000000000000000000" pitchFamily="2" charset="2"/>
              <a:buChar char="§"/>
            </a:pPr>
            <a:r>
              <a:rPr lang="en-GB" b="1" dirty="0">
                <a:latin typeface="Times New Roman" panose="02020603050405020304" pitchFamily="18" charset="0"/>
                <a:cs typeface="Times New Roman" panose="02020603050405020304" pitchFamily="18" charset="0"/>
              </a:rPr>
              <a:t>Frontend: </a:t>
            </a:r>
            <a:r>
              <a:rPr lang="en-GB" dirty="0">
                <a:latin typeface="Times New Roman" panose="02020603050405020304" pitchFamily="18" charset="0"/>
                <a:cs typeface="Times New Roman" panose="02020603050405020304" pitchFamily="18" charset="0"/>
              </a:rPr>
              <a:t>HTML, CSS, Tailwind CSS, JavaScript</a:t>
            </a:r>
          </a:p>
          <a:p>
            <a:pPr marL="285750" indent="-285750" algn="just">
              <a:spcBef>
                <a:spcPts val="600"/>
              </a:spcBef>
              <a:buFont typeface="Wingdings" panose="05000000000000000000" pitchFamily="2" charset="2"/>
              <a:buChar char="§"/>
            </a:pPr>
            <a:r>
              <a:rPr lang="en-GB" b="1" dirty="0">
                <a:latin typeface="Times New Roman" panose="02020603050405020304" pitchFamily="18" charset="0"/>
                <a:cs typeface="Times New Roman" panose="02020603050405020304" pitchFamily="18" charset="0"/>
              </a:rPr>
              <a:t>Backend: </a:t>
            </a:r>
            <a:r>
              <a:rPr lang="en-GB" dirty="0">
                <a:latin typeface="Times New Roman" panose="02020603050405020304" pitchFamily="18" charset="0"/>
                <a:cs typeface="Times New Roman" panose="02020603050405020304" pitchFamily="18" charset="0"/>
              </a:rPr>
              <a:t>Python, Django</a:t>
            </a:r>
          </a:p>
          <a:p>
            <a:pPr marL="285750" indent="-285750" algn="just">
              <a:spcBef>
                <a:spcPts val="600"/>
              </a:spcBef>
              <a:buFont typeface="Wingdings" panose="05000000000000000000" pitchFamily="2" charset="2"/>
              <a:buChar char="§"/>
            </a:pPr>
            <a:r>
              <a:rPr lang="en-GB" b="1" dirty="0">
                <a:latin typeface="Times New Roman" panose="02020603050405020304" pitchFamily="18" charset="0"/>
                <a:cs typeface="Times New Roman" panose="02020603050405020304" pitchFamily="18" charset="0"/>
              </a:rPr>
              <a:t>Database: </a:t>
            </a:r>
            <a:r>
              <a:rPr lang="en-GB" dirty="0">
                <a:latin typeface="Times New Roman" panose="02020603050405020304" pitchFamily="18" charset="0"/>
                <a:cs typeface="Times New Roman" panose="02020603050405020304" pitchFamily="18" charset="0"/>
              </a:rPr>
              <a:t>PostgreSQL</a:t>
            </a:r>
          </a:p>
          <a:p>
            <a:pPr marL="285750" indent="-285750" algn="just">
              <a:spcBef>
                <a:spcPts val="600"/>
              </a:spcBef>
              <a:buFont typeface="Wingdings" panose="05000000000000000000" pitchFamily="2" charset="2"/>
              <a:buChar char="§"/>
            </a:pPr>
            <a:r>
              <a:rPr lang="en-GB" b="1" dirty="0">
                <a:latin typeface="Times New Roman" panose="02020603050405020304" pitchFamily="18" charset="0"/>
                <a:cs typeface="Times New Roman" panose="02020603050405020304" pitchFamily="18" charset="0"/>
              </a:rPr>
              <a:t>Payment Gateway: </a:t>
            </a:r>
            <a:r>
              <a:rPr lang="en-US" dirty="0"/>
              <a:t>SSLCOMMERZ</a:t>
            </a:r>
          </a:p>
        </p:txBody>
      </p:sp>
      <p:grpSp>
        <p:nvGrpSpPr>
          <p:cNvPr id="16" name="Group 15">
            <a:extLst>
              <a:ext uri="{FF2B5EF4-FFF2-40B4-BE49-F238E27FC236}">
                <a16:creationId xmlns:a16="http://schemas.microsoft.com/office/drawing/2014/main" id="{70FC4D19-4CB8-4F18-AC02-8F32DFB418E5}"/>
              </a:ext>
            </a:extLst>
          </p:cNvPr>
          <p:cNvGrpSpPr/>
          <p:nvPr/>
        </p:nvGrpSpPr>
        <p:grpSpPr>
          <a:xfrm>
            <a:off x="572528" y="1161813"/>
            <a:ext cx="7998944" cy="2877344"/>
            <a:chOff x="572528" y="1161813"/>
            <a:chExt cx="7998944" cy="2877344"/>
          </a:xfrm>
        </p:grpSpPr>
        <p:grpSp>
          <p:nvGrpSpPr>
            <p:cNvPr id="4" name="Group 3"/>
            <p:cNvGrpSpPr/>
            <p:nvPr/>
          </p:nvGrpSpPr>
          <p:grpSpPr>
            <a:xfrm>
              <a:off x="572528" y="2815764"/>
              <a:ext cx="7998944" cy="1223393"/>
              <a:chOff x="572528" y="2815764"/>
              <a:chExt cx="7998944" cy="1223393"/>
            </a:xfrm>
          </p:grpSpPr>
          <p:grpSp>
            <p:nvGrpSpPr>
              <p:cNvPr id="36" name="Group 35">
                <a:extLst>
                  <a:ext uri="{FF2B5EF4-FFF2-40B4-BE49-F238E27FC236}">
                    <a16:creationId xmlns:a16="http://schemas.microsoft.com/office/drawing/2014/main" id="{8FB40760-502C-4B8D-8FDF-9797DAF7D9AC}"/>
                  </a:ext>
                </a:extLst>
              </p:cNvPr>
              <p:cNvGrpSpPr/>
              <p:nvPr/>
            </p:nvGrpSpPr>
            <p:grpSpPr>
              <a:xfrm>
                <a:off x="572528" y="2815764"/>
                <a:ext cx="7998944" cy="1223393"/>
                <a:chOff x="958941" y="2869950"/>
                <a:chExt cx="7998944" cy="1223393"/>
              </a:xfrm>
            </p:grpSpPr>
            <p:grpSp>
              <p:nvGrpSpPr>
                <p:cNvPr id="35" name="Group 34">
                  <a:extLst>
                    <a:ext uri="{FF2B5EF4-FFF2-40B4-BE49-F238E27FC236}">
                      <a16:creationId xmlns:a16="http://schemas.microsoft.com/office/drawing/2014/main" id="{5CA4CAFD-DF20-46B1-A7EE-89C1A9753E5F}"/>
                    </a:ext>
                  </a:extLst>
                </p:cNvPr>
                <p:cNvGrpSpPr/>
                <p:nvPr/>
              </p:nvGrpSpPr>
              <p:grpSpPr>
                <a:xfrm>
                  <a:off x="7046383" y="2869950"/>
                  <a:ext cx="1911502" cy="1223393"/>
                  <a:chOff x="7046383" y="2869950"/>
                  <a:chExt cx="1911502" cy="1223393"/>
                </a:xfrm>
              </p:grpSpPr>
              <p:pic>
                <p:nvPicPr>
                  <p:cNvPr id="15" name="Picture 14">
                    <a:extLst>
                      <a:ext uri="{FF2B5EF4-FFF2-40B4-BE49-F238E27FC236}">
                        <a16:creationId xmlns:a16="http://schemas.microsoft.com/office/drawing/2014/main" id="{08A21A04-D27A-4B3A-B2FA-70FB8DC05238}"/>
                      </a:ext>
                    </a:extLst>
                  </p:cNvPr>
                  <p:cNvPicPr>
                    <a:picLocks noChangeAspect="1"/>
                  </p:cNvPicPr>
                  <p:nvPr/>
                </p:nvPicPr>
                <p:blipFill>
                  <a:blip r:embed="rId3"/>
                  <a:stretch>
                    <a:fillRect/>
                  </a:stretch>
                </p:blipFill>
                <p:spPr>
                  <a:xfrm>
                    <a:off x="7602505" y="2997796"/>
                    <a:ext cx="799259" cy="780431"/>
                  </a:xfrm>
                  <a:prstGeom prst="rect">
                    <a:avLst/>
                  </a:prstGeom>
                </p:spPr>
              </p:pic>
              <p:sp>
                <p:nvSpPr>
                  <p:cNvPr id="18" name="TextBox 17">
                    <a:extLst>
                      <a:ext uri="{FF2B5EF4-FFF2-40B4-BE49-F238E27FC236}">
                        <a16:creationId xmlns:a16="http://schemas.microsoft.com/office/drawing/2014/main" id="{B4BF0F60-5D46-4C97-B185-129299D9CAF1}"/>
                      </a:ext>
                    </a:extLst>
                  </p:cNvPr>
                  <p:cNvSpPr txBox="1"/>
                  <p:nvPr/>
                </p:nvSpPr>
                <p:spPr>
                  <a:xfrm>
                    <a:off x="7046383" y="3785566"/>
                    <a:ext cx="1911502" cy="307777"/>
                  </a:xfrm>
                  <a:prstGeom prst="rect">
                    <a:avLst/>
                  </a:prstGeom>
                  <a:noFill/>
                  <a:ln>
                    <a:noFill/>
                  </a:ln>
                </p:spPr>
                <p:txBody>
                  <a:bodyPr wrap="square" rtlCol="0">
                    <a:spAutoFit/>
                  </a:bodyPr>
                  <a:lstStyle/>
                  <a:p>
                    <a:pPr algn="ctr">
                      <a:spcBef>
                        <a:spcPts val="600"/>
                      </a:spcBef>
                    </a:pPr>
                    <a:r>
                      <a:rPr lang="en-GB" dirty="0">
                        <a:latin typeface="Times New Roman" panose="02020603050405020304" pitchFamily="18" charset="0"/>
                        <a:cs typeface="Times New Roman" panose="02020603050405020304" pitchFamily="18" charset="0"/>
                      </a:rPr>
                      <a:t>Database: PostgreSQL</a:t>
                    </a:r>
                  </a:p>
                </p:txBody>
              </p:sp>
              <p:sp>
                <p:nvSpPr>
                  <p:cNvPr id="19" name="Rectangle 18">
                    <a:extLst>
                      <a:ext uri="{FF2B5EF4-FFF2-40B4-BE49-F238E27FC236}">
                        <a16:creationId xmlns:a16="http://schemas.microsoft.com/office/drawing/2014/main" id="{3FFCBDB7-D70A-44A7-805C-1FD95DA96532}"/>
                      </a:ext>
                    </a:extLst>
                  </p:cNvPr>
                  <p:cNvSpPr/>
                  <p:nvPr/>
                </p:nvSpPr>
                <p:spPr>
                  <a:xfrm>
                    <a:off x="7046384" y="2869950"/>
                    <a:ext cx="1911501" cy="1213595"/>
                  </a:xfrm>
                  <a:prstGeom prst="rect">
                    <a:avLst/>
                  </a:prstGeom>
                  <a:noFill/>
                  <a:ln w="12700">
                    <a:solidFill>
                      <a:schemeClr val="tx1"/>
                    </a:solid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7AD675B6-A92F-4E8B-9AC2-E56672372BFE}"/>
                    </a:ext>
                  </a:extLst>
                </p:cNvPr>
                <p:cNvGrpSpPr/>
                <p:nvPr/>
              </p:nvGrpSpPr>
              <p:grpSpPr>
                <a:xfrm>
                  <a:off x="4683048" y="2869951"/>
                  <a:ext cx="2133601" cy="1223392"/>
                  <a:chOff x="4571999" y="2869951"/>
                  <a:chExt cx="2133601" cy="1223392"/>
                </a:xfrm>
              </p:grpSpPr>
              <p:sp>
                <p:nvSpPr>
                  <p:cNvPr id="10" name="TextBox 9">
                    <a:extLst>
                      <a:ext uri="{FF2B5EF4-FFF2-40B4-BE49-F238E27FC236}">
                        <a16:creationId xmlns:a16="http://schemas.microsoft.com/office/drawing/2014/main" id="{B4F1CDDD-359B-4126-8778-7B4A7915210A}"/>
                      </a:ext>
                    </a:extLst>
                  </p:cNvPr>
                  <p:cNvSpPr txBox="1"/>
                  <p:nvPr/>
                </p:nvSpPr>
                <p:spPr>
                  <a:xfrm>
                    <a:off x="4571999" y="3785565"/>
                    <a:ext cx="2133600" cy="307777"/>
                  </a:xfrm>
                  <a:prstGeom prst="rect">
                    <a:avLst/>
                  </a:prstGeom>
                  <a:noFill/>
                  <a:ln>
                    <a:noFill/>
                  </a:ln>
                </p:spPr>
                <p:txBody>
                  <a:bodyPr wrap="square" rtlCol="0">
                    <a:spAutoFit/>
                  </a:bodyPr>
                  <a:lstStyle/>
                  <a:p>
                    <a:pPr algn="ctr">
                      <a:spcBef>
                        <a:spcPts val="600"/>
                      </a:spcBef>
                    </a:pPr>
                    <a:r>
                      <a:rPr lang="en-GB" dirty="0">
                        <a:latin typeface="Times New Roman" panose="02020603050405020304" pitchFamily="18" charset="0"/>
                        <a:cs typeface="Times New Roman" panose="02020603050405020304" pitchFamily="18" charset="0"/>
                      </a:rPr>
                      <a:t>Backend: Python, Django</a:t>
                    </a:r>
                  </a:p>
                </p:txBody>
              </p:sp>
              <p:sp>
                <p:nvSpPr>
                  <p:cNvPr id="11" name="Rectangle 10">
                    <a:extLst>
                      <a:ext uri="{FF2B5EF4-FFF2-40B4-BE49-F238E27FC236}">
                        <a16:creationId xmlns:a16="http://schemas.microsoft.com/office/drawing/2014/main" id="{5B4EB79F-B227-4C11-85B7-114EB542583A}"/>
                      </a:ext>
                    </a:extLst>
                  </p:cNvPr>
                  <p:cNvSpPr/>
                  <p:nvPr/>
                </p:nvSpPr>
                <p:spPr>
                  <a:xfrm>
                    <a:off x="4572000" y="2869951"/>
                    <a:ext cx="2133600" cy="1223392"/>
                  </a:xfrm>
                  <a:prstGeom prst="rect">
                    <a:avLst/>
                  </a:prstGeom>
                  <a:noFill/>
                  <a:ln w="12700">
                    <a:solidFill>
                      <a:schemeClr val="tx1"/>
                    </a:solid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020D4E73-5653-4D07-B7BA-40EDBE41C011}"/>
                      </a:ext>
                    </a:extLst>
                  </p:cNvPr>
                  <p:cNvGrpSpPr/>
                  <p:nvPr/>
                </p:nvGrpSpPr>
                <p:grpSpPr>
                  <a:xfrm>
                    <a:off x="4775616" y="3031685"/>
                    <a:ext cx="1726367" cy="573264"/>
                    <a:chOff x="4826834" y="3000795"/>
                    <a:chExt cx="1726367" cy="573264"/>
                  </a:xfrm>
                </p:grpSpPr>
                <p:pic>
                  <p:nvPicPr>
                    <p:cNvPr id="22" name="Picture 21">
                      <a:extLst>
                        <a:ext uri="{FF2B5EF4-FFF2-40B4-BE49-F238E27FC236}">
                          <a16:creationId xmlns:a16="http://schemas.microsoft.com/office/drawing/2014/main" id="{B69C691D-1AB2-47EE-B461-FD4EF1FB737E}"/>
                        </a:ext>
                      </a:extLst>
                    </p:cNvPr>
                    <p:cNvPicPr>
                      <a:picLocks noChangeAspect="1"/>
                    </p:cNvPicPr>
                    <p:nvPr/>
                  </p:nvPicPr>
                  <p:blipFill rotWithShape="1">
                    <a:blip r:embed="rId4"/>
                    <a:srcRect b="15031"/>
                    <a:stretch/>
                  </p:blipFill>
                  <p:spPr>
                    <a:xfrm>
                      <a:off x="4826834" y="3013631"/>
                      <a:ext cx="587300" cy="547592"/>
                    </a:xfrm>
                    <a:prstGeom prst="rect">
                      <a:avLst/>
                    </a:prstGeom>
                  </p:spPr>
                </p:pic>
                <p:pic>
                  <p:nvPicPr>
                    <p:cNvPr id="24" name="Picture 23">
                      <a:extLst>
                        <a:ext uri="{FF2B5EF4-FFF2-40B4-BE49-F238E27FC236}">
                          <a16:creationId xmlns:a16="http://schemas.microsoft.com/office/drawing/2014/main" id="{F7B233E5-5D5B-4963-A748-E54396415C1A}"/>
                        </a:ext>
                      </a:extLst>
                    </p:cNvPr>
                    <p:cNvPicPr>
                      <a:picLocks noChangeAspect="1"/>
                    </p:cNvPicPr>
                    <p:nvPr/>
                  </p:nvPicPr>
                  <p:blipFill rotWithShape="1">
                    <a:blip r:embed="rId5"/>
                    <a:srcRect t="27318" r="7672" b="27902"/>
                    <a:stretch/>
                  </p:blipFill>
                  <p:spPr>
                    <a:xfrm>
                      <a:off x="5371235" y="3000795"/>
                      <a:ext cx="1181966" cy="573264"/>
                    </a:xfrm>
                    <a:prstGeom prst="rect">
                      <a:avLst/>
                    </a:prstGeom>
                  </p:spPr>
                </p:pic>
              </p:grpSp>
            </p:grpSp>
            <p:grpSp>
              <p:nvGrpSpPr>
                <p:cNvPr id="31" name="Group 30">
                  <a:extLst>
                    <a:ext uri="{FF2B5EF4-FFF2-40B4-BE49-F238E27FC236}">
                      <a16:creationId xmlns:a16="http://schemas.microsoft.com/office/drawing/2014/main" id="{79C78A48-E482-4348-B06B-8C3B4A3D1E12}"/>
                    </a:ext>
                  </a:extLst>
                </p:cNvPr>
                <p:cNvGrpSpPr/>
                <p:nvPr/>
              </p:nvGrpSpPr>
              <p:grpSpPr>
                <a:xfrm>
                  <a:off x="958941" y="2869951"/>
                  <a:ext cx="3494373" cy="1223392"/>
                  <a:chOff x="958941" y="2869951"/>
                  <a:chExt cx="3494373" cy="1223392"/>
                </a:xfrm>
              </p:grpSpPr>
              <p:sp>
                <p:nvSpPr>
                  <p:cNvPr id="7" name="TextBox 6">
                    <a:extLst>
                      <a:ext uri="{FF2B5EF4-FFF2-40B4-BE49-F238E27FC236}">
                        <a16:creationId xmlns:a16="http://schemas.microsoft.com/office/drawing/2014/main" id="{3872F038-0521-4F00-8CDD-1EA8BFC78B90}"/>
                      </a:ext>
                    </a:extLst>
                  </p:cNvPr>
                  <p:cNvSpPr txBox="1"/>
                  <p:nvPr/>
                </p:nvSpPr>
                <p:spPr>
                  <a:xfrm>
                    <a:off x="958941" y="3775768"/>
                    <a:ext cx="3494373" cy="307777"/>
                  </a:xfrm>
                  <a:prstGeom prst="rect">
                    <a:avLst/>
                  </a:prstGeom>
                  <a:noFill/>
                  <a:ln>
                    <a:noFill/>
                  </a:ln>
                </p:spPr>
                <p:txBody>
                  <a:bodyPr wrap="square" rtlCol="0">
                    <a:spAutoFit/>
                  </a:bodyPr>
                  <a:lstStyle/>
                  <a:p>
                    <a:pPr algn="ctr">
                      <a:spcBef>
                        <a:spcPts val="600"/>
                      </a:spcBef>
                    </a:pPr>
                    <a:r>
                      <a:rPr lang="en-GB" sz="1400" dirty="0">
                        <a:latin typeface="Times New Roman" panose="02020603050405020304" pitchFamily="18" charset="0"/>
                        <a:cs typeface="Times New Roman" panose="02020603050405020304" pitchFamily="18" charset="0"/>
                      </a:rPr>
                      <a:t>Frontend: HTML, CSS, </a:t>
                    </a:r>
                    <a:r>
                      <a:rPr lang="en-GB" dirty="0">
                        <a:latin typeface="Times New Roman" panose="02020603050405020304" pitchFamily="18" charset="0"/>
                        <a:cs typeface="Times New Roman" panose="02020603050405020304" pitchFamily="18" charset="0"/>
                      </a:rPr>
                      <a:t>Tailwind</a:t>
                    </a:r>
                    <a:r>
                      <a:rPr lang="en-GB" sz="1400" dirty="0">
                        <a:latin typeface="Times New Roman" panose="02020603050405020304" pitchFamily="18" charset="0"/>
                        <a:cs typeface="Times New Roman" panose="02020603050405020304" pitchFamily="18" charset="0"/>
                      </a:rPr>
                      <a:t>, JavaScript</a:t>
                    </a:r>
                  </a:p>
                </p:txBody>
              </p:sp>
              <p:sp>
                <p:nvSpPr>
                  <p:cNvPr id="2" name="Rectangle 1">
                    <a:extLst>
                      <a:ext uri="{FF2B5EF4-FFF2-40B4-BE49-F238E27FC236}">
                        <a16:creationId xmlns:a16="http://schemas.microsoft.com/office/drawing/2014/main" id="{613E3320-417F-47D9-9B3C-E783328E431B}"/>
                      </a:ext>
                    </a:extLst>
                  </p:cNvPr>
                  <p:cNvSpPr/>
                  <p:nvPr/>
                </p:nvSpPr>
                <p:spPr>
                  <a:xfrm>
                    <a:off x="958941" y="2869951"/>
                    <a:ext cx="3494372" cy="1223392"/>
                  </a:xfrm>
                  <a:prstGeom prst="rect">
                    <a:avLst/>
                  </a:prstGeom>
                  <a:noFill/>
                  <a:ln w="12700">
                    <a:solidFill>
                      <a:schemeClr val="tx1"/>
                    </a:solid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6F184A77-BA33-4748-96A3-CECAB5F18F66}"/>
                      </a:ext>
                    </a:extLst>
                  </p:cNvPr>
                  <p:cNvPicPr>
                    <a:picLocks noChangeAspect="1"/>
                  </p:cNvPicPr>
                  <p:nvPr/>
                </p:nvPicPr>
                <p:blipFill>
                  <a:blip r:embed="rId6"/>
                  <a:stretch>
                    <a:fillRect/>
                  </a:stretch>
                </p:blipFill>
                <p:spPr>
                  <a:xfrm>
                    <a:off x="1435689" y="2997796"/>
                    <a:ext cx="1804250" cy="683428"/>
                  </a:xfrm>
                  <a:prstGeom prst="rect">
                    <a:avLst/>
                  </a:prstGeom>
                </p:spPr>
              </p:pic>
            </p:grpSp>
          </p:grpSp>
          <p:pic>
            <p:nvPicPr>
              <p:cNvPr id="6" name="Picture 5">
                <a:extLst>
                  <a:ext uri="{FF2B5EF4-FFF2-40B4-BE49-F238E27FC236}">
                    <a16:creationId xmlns:a16="http://schemas.microsoft.com/office/drawing/2014/main" id="{012409AE-882C-43C8-B12A-2E08E5C5826A}"/>
                  </a:ext>
                </a:extLst>
              </p:cNvPr>
              <p:cNvPicPr>
                <a:picLocks noChangeAspect="1"/>
              </p:cNvPicPr>
              <p:nvPr/>
            </p:nvPicPr>
            <p:blipFill>
              <a:blip r:embed="rId7"/>
              <a:stretch>
                <a:fillRect/>
              </a:stretch>
            </p:blipFill>
            <p:spPr>
              <a:xfrm>
                <a:off x="3021398" y="3090300"/>
                <a:ext cx="753057" cy="460463"/>
              </a:xfrm>
              <a:prstGeom prst="rect">
                <a:avLst/>
              </a:prstGeom>
            </p:spPr>
          </p:pic>
        </p:grpSp>
        <p:grpSp>
          <p:nvGrpSpPr>
            <p:cNvPr id="14" name="Group 13">
              <a:extLst>
                <a:ext uri="{FF2B5EF4-FFF2-40B4-BE49-F238E27FC236}">
                  <a16:creationId xmlns:a16="http://schemas.microsoft.com/office/drawing/2014/main" id="{9CEEF83B-02AD-4FC6-97C8-D2537FE0B48E}"/>
                </a:ext>
              </a:extLst>
            </p:cNvPr>
            <p:cNvGrpSpPr/>
            <p:nvPr/>
          </p:nvGrpSpPr>
          <p:grpSpPr>
            <a:xfrm>
              <a:off x="5801179" y="1161813"/>
              <a:ext cx="2770293" cy="1223393"/>
              <a:chOff x="5801179" y="1161813"/>
              <a:chExt cx="2770293" cy="1223393"/>
            </a:xfrm>
          </p:grpSpPr>
          <p:sp>
            <p:nvSpPr>
              <p:cNvPr id="46" name="TextBox 45">
                <a:extLst>
                  <a:ext uri="{FF2B5EF4-FFF2-40B4-BE49-F238E27FC236}">
                    <a16:creationId xmlns:a16="http://schemas.microsoft.com/office/drawing/2014/main" id="{30C00F26-0A29-4BD3-B149-1A47D40A26FF}"/>
                  </a:ext>
                </a:extLst>
              </p:cNvPr>
              <p:cNvSpPr txBox="1"/>
              <p:nvPr/>
            </p:nvSpPr>
            <p:spPr>
              <a:xfrm>
                <a:off x="5801179" y="2077429"/>
                <a:ext cx="2770293" cy="307777"/>
              </a:xfrm>
              <a:prstGeom prst="rect">
                <a:avLst/>
              </a:prstGeom>
              <a:noFill/>
              <a:ln>
                <a:noFill/>
              </a:ln>
            </p:spPr>
            <p:txBody>
              <a:bodyPr wrap="square" rtlCol="0">
                <a:spAutoFit/>
              </a:bodyPr>
              <a:lstStyle/>
              <a:p>
                <a:pPr algn="ctr">
                  <a:spcBef>
                    <a:spcPts val="600"/>
                  </a:spcBef>
                </a:pPr>
                <a:r>
                  <a:rPr lang="en-GB" dirty="0">
                    <a:latin typeface="Times New Roman" panose="02020603050405020304" pitchFamily="18" charset="0"/>
                    <a:cs typeface="Times New Roman" panose="02020603050405020304" pitchFamily="18" charset="0"/>
                  </a:rPr>
                  <a:t>Payment Gateway: </a:t>
                </a:r>
                <a:r>
                  <a:rPr lang="en-US" dirty="0">
                    <a:latin typeface="Google Sans"/>
                  </a:rPr>
                  <a:t>SSLCOMMERZ</a:t>
                </a:r>
              </a:p>
            </p:txBody>
          </p:sp>
          <p:sp>
            <p:nvSpPr>
              <p:cNvPr id="47" name="Rectangle 46">
                <a:extLst>
                  <a:ext uri="{FF2B5EF4-FFF2-40B4-BE49-F238E27FC236}">
                    <a16:creationId xmlns:a16="http://schemas.microsoft.com/office/drawing/2014/main" id="{4287C157-41B0-47B1-A721-1CFE10EAE923}"/>
                  </a:ext>
                </a:extLst>
              </p:cNvPr>
              <p:cNvSpPr/>
              <p:nvPr/>
            </p:nvSpPr>
            <p:spPr>
              <a:xfrm>
                <a:off x="5801179" y="1161813"/>
                <a:ext cx="2770293" cy="1213595"/>
              </a:xfrm>
              <a:prstGeom prst="rect">
                <a:avLst/>
              </a:prstGeom>
              <a:noFill/>
              <a:ln w="12700">
                <a:solidFill>
                  <a:schemeClr val="tx1"/>
                </a:solid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3732A8CB-E292-46A2-8E5D-96DBD4906AF0}"/>
                  </a:ext>
                </a:extLst>
              </p:cNvPr>
              <p:cNvPicPr>
                <a:picLocks noChangeAspect="1"/>
              </p:cNvPicPr>
              <p:nvPr/>
            </p:nvPicPr>
            <p:blipFill>
              <a:blip r:embed="rId8"/>
              <a:stretch>
                <a:fillRect/>
              </a:stretch>
            </p:blipFill>
            <p:spPr>
              <a:xfrm>
                <a:off x="6187996" y="1460500"/>
                <a:ext cx="1996659" cy="432177"/>
              </a:xfrm>
              <a:prstGeom prst="rect">
                <a:avLst/>
              </a:prstGeom>
            </p:spPr>
          </p:pic>
        </p:grpSp>
      </p:grpSp>
    </p:spTree>
    <p:extLst>
      <p:ext uri="{BB962C8B-B14F-4D97-AF65-F5344CB8AC3E}">
        <p14:creationId xmlns:p14="http://schemas.microsoft.com/office/powerpoint/2010/main" val="238395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down)">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Home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14</a:t>
            </a:fld>
            <a:endParaRPr lang="en-US"/>
          </a:p>
        </p:txBody>
      </p:sp>
      <p:pic>
        <p:nvPicPr>
          <p:cNvPr id="4" name="Picture 3">
            <a:extLst>
              <a:ext uri="{FF2B5EF4-FFF2-40B4-BE49-F238E27FC236}">
                <a16:creationId xmlns:a16="http://schemas.microsoft.com/office/drawing/2014/main" id="{A2C66733-F83D-41FD-BC7F-B2E33FC20841}"/>
              </a:ext>
            </a:extLst>
          </p:cNvPr>
          <p:cNvPicPr>
            <a:picLocks noChangeAspect="1"/>
          </p:cNvPicPr>
          <p:nvPr/>
        </p:nvPicPr>
        <p:blipFill>
          <a:blip r:embed="rId3"/>
          <a:stretch>
            <a:fillRect/>
          </a:stretch>
        </p:blipFill>
        <p:spPr>
          <a:xfrm>
            <a:off x="873760" y="833923"/>
            <a:ext cx="7396481" cy="3975608"/>
          </a:xfrm>
          <a:prstGeom prst="rect">
            <a:avLst/>
          </a:prstGeom>
        </p:spPr>
      </p:pic>
    </p:spTree>
    <p:extLst>
      <p:ext uri="{BB962C8B-B14F-4D97-AF65-F5344CB8AC3E}">
        <p14:creationId xmlns:p14="http://schemas.microsoft.com/office/powerpoint/2010/main" val="1927906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Signup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15</a:t>
            </a:fld>
            <a:endParaRPr lang="en-US"/>
          </a:p>
        </p:txBody>
      </p:sp>
      <p:pic>
        <p:nvPicPr>
          <p:cNvPr id="4" name="Picture 3">
            <a:extLst>
              <a:ext uri="{FF2B5EF4-FFF2-40B4-BE49-F238E27FC236}">
                <a16:creationId xmlns:a16="http://schemas.microsoft.com/office/drawing/2014/main" id="{1D65945F-C707-4A94-90F4-02061AD440D0}"/>
              </a:ext>
            </a:extLst>
          </p:cNvPr>
          <p:cNvPicPr>
            <a:picLocks noChangeAspect="1"/>
          </p:cNvPicPr>
          <p:nvPr/>
        </p:nvPicPr>
        <p:blipFill>
          <a:blip r:embed="rId3"/>
          <a:stretch>
            <a:fillRect/>
          </a:stretch>
        </p:blipFill>
        <p:spPr>
          <a:xfrm>
            <a:off x="867302" y="853440"/>
            <a:ext cx="7409397" cy="3982551"/>
          </a:xfrm>
          <a:prstGeom prst="rect">
            <a:avLst/>
          </a:prstGeom>
        </p:spPr>
      </p:pic>
    </p:spTree>
    <p:extLst>
      <p:ext uri="{BB962C8B-B14F-4D97-AF65-F5344CB8AC3E}">
        <p14:creationId xmlns:p14="http://schemas.microsoft.com/office/powerpoint/2010/main" val="1922729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Login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16</a:t>
            </a:fld>
            <a:endParaRPr lang="en-US"/>
          </a:p>
        </p:txBody>
      </p:sp>
      <p:pic>
        <p:nvPicPr>
          <p:cNvPr id="4" name="Picture 3">
            <a:extLst>
              <a:ext uri="{FF2B5EF4-FFF2-40B4-BE49-F238E27FC236}">
                <a16:creationId xmlns:a16="http://schemas.microsoft.com/office/drawing/2014/main" id="{CF39C150-FE71-43DC-A03E-B214DB5F4014}"/>
              </a:ext>
            </a:extLst>
          </p:cNvPr>
          <p:cNvPicPr>
            <a:picLocks noChangeAspect="1"/>
          </p:cNvPicPr>
          <p:nvPr/>
        </p:nvPicPr>
        <p:blipFill>
          <a:blip r:embed="rId3"/>
          <a:stretch>
            <a:fillRect/>
          </a:stretch>
        </p:blipFill>
        <p:spPr>
          <a:xfrm>
            <a:off x="877147" y="863474"/>
            <a:ext cx="7389707" cy="3971968"/>
          </a:xfrm>
          <a:prstGeom prst="rect">
            <a:avLst/>
          </a:prstGeom>
        </p:spPr>
      </p:pic>
    </p:spTree>
    <p:extLst>
      <p:ext uri="{BB962C8B-B14F-4D97-AF65-F5344CB8AC3E}">
        <p14:creationId xmlns:p14="http://schemas.microsoft.com/office/powerpoint/2010/main" val="2680587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Profile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17</a:t>
            </a:fld>
            <a:endParaRPr lang="en-US"/>
          </a:p>
        </p:txBody>
      </p:sp>
      <p:pic>
        <p:nvPicPr>
          <p:cNvPr id="5" name="Picture 4">
            <a:extLst>
              <a:ext uri="{FF2B5EF4-FFF2-40B4-BE49-F238E27FC236}">
                <a16:creationId xmlns:a16="http://schemas.microsoft.com/office/drawing/2014/main" id="{3424CC17-F0DC-4EE9-85D5-519ED0C9E5BF}"/>
              </a:ext>
            </a:extLst>
          </p:cNvPr>
          <p:cNvPicPr>
            <a:picLocks noChangeAspect="1"/>
          </p:cNvPicPr>
          <p:nvPr/>
        </p:nvPicPr>
        <p:blipFill>
          <a:blip r:embed="rId3"/>
          <a:stretch>
            <a:fillRect/>
          </a:stretch>
        </p:blipFill>
        <p:spPr>
          <a:xfrm>
            <a:off x="948638" y="872150"/>
            <a:ext cx="7246725" cy="3895114"/>
          </a:xfrm>
          <a:prstGeom prst="rect">
            <a:avLst/>
          </a:prstGeom>
        </p:spPr>
      </p:pic>
    </p:spTree>
    <p:extLst>
      <p:ext uri="{BB962C8B-B14F-4D97-AF65-F5344CB8AC3E}">
        <p14:creationId xmlns:p14="http://schemas.microsoft.com/office/powerpoint/2010/main" val="688867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Add Auction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18</a:t>
            </a:fld>
            <a:endParaRPr lang="en-US"/>
          </a:p>
        </p:txBody>
      </p:sp>
      <p:pic>
        <p:nvPicPr>
          <p:cNvPr id="5" name="Picture 4">
            <a:extLst>
              <a:ext uri="{FF2B5EF4-FFF2-40B4-BE49-F238E27FC236}">
                <a16:creationId xmlns:a16="http://schemas.microsoft.com/office/drawing/2014/main" id="{6E40ED1A-B6E7-4169-A3F1-EFFEC49A06A1}"/>
              </a:ext>
            </a:extLst>
          </p:cNvPr>
          <p:cNvPicPr>
            <a:picLocks noChangeAspect="1"/>
          </p:cNvPicPr>
          <p:nvPr/>
        </p:nvPicPr>
        <p:blipFill>
          <a:blip r:embed="rId3"/>
          <a:stretch>
            <a:fillRect/>
          </a:stretch>
        </p:blipFill>
        <p:spPr>
          <a:xfrm>
            <a:off x="939603" y="862437"/>
            <a:ext cx="7264794" cy="3904827"/>
          </a:xfrm>
          <a:prstGeom prst="rect">
            <a:avLst/>
          </a:prstGeom>
        </p:spPr>
      </p:pic>
    </p:spTree>
    <p:extLst>
      <p:ext uri="{BB962C8B-B14F-4D97-AF65-F5344CB8AC3E}">
        <p14:creationId xmlns:p14="http://schemas.microsoft.com/office/powerpoint/2010/main" val="308145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Auction List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19</a:t>
            </a:fld>
            <a:endParaRPr lang="en-US"/>
          </a:p>
        </p:txBody>
      </p:sp>
      <p:pic>
        <p:nvPicPr>
          <p:cNvPr id="5" name="Picture 4">
            <a:extLst>
              <a:ext uri="{FF2B5EF4-FFF2-40B4-BE49-F238E27FC236}">
                <a16:creationId xmlns:a16="http://schemas.microsoft.com/office/drawing/2014/main" id="{0CF1B353-A6E2-4E4E-A52E-48D40D8211F1}"/>
              </a:ext>
            </a:extLst>
          </p:cNvPr>
          <p:cNvPicPr>
            <a:picLocks noChangeAspect="1"/>
          </p:cNvPicPr>
          <p:nvPr/>
        </p:nvPicPr>
        <p:blipFill>
          <a:blip r:embed="rId3"/>
          <a:stretch>
            <a:fillRect/>
          </a:stretch>
        </p:blipFill>
        <p:spPr>
          <a:xfrm>
            <a:off x="860213" y="855306"/>
            <a:ext cx="7423574" cy="3990171"/>
          </a:xfrm>
          <a:prstGeom prst="rect">
            <a:avLst/>
          </a:prstGeom>
        </p:spPr>
      </p:pic>
    </p:spTree>
    <p:extLst>
      <p:ext uri="{BB962C8B-B14F-4D97-AF65-F5344CB8AC3E}">
        <p14:creationId xmlns:p14="http://schemas.microsoft.com/office/powerpoint/2010/main" val="1644607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91EF1D-1783-4AC9-98C6-2BA398A05EC6}"/>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itchFamily="18" charset="0"/>
                <a:cs typeface="Times New Roman" pitchFamily="18" charset="0"/>
              </a:rPr>
              <a:t>Contents</a:t>
            </a:r>
            <a:endParaRPr lang="en-US" sz="2400" b="1" dirty="0">
              <a:solidFill>
                <a:schemeClr val="tx1"/>
              </a:solidFill>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70616AC5-BC5A-41B2-8D0F-2F52D9FFE973}"/>
              </a:ext>
            </a:extLst>
          </p:cNvPr>
          <p:cNvSpPr>
            <a:spLocks noGrp="1"/>
          </p:cNvSpPr>
          <p:nvPr>
            <p:ph type="sldNum" sz="quarter" idx="12"/>
          </p:nvPr>
        </p:nvSpPr>
        <p:spPr/>
        <p:txBody>
          <a:bodyPr/>
          <a:lstStyle/>
          <a:p>
            <a:fld id="{97E95242-1A4A-4C9E-AF12-8CACD6517CC7}" type="slidenum">
              <a:rPr lang="en-US" smtClean="0"/>
              <a:pPr/>
              <a:t>2</a:t>
            </a:fld>
            <a:endParaRPr lang="en-US"/>
          </a:p>
        </p:txBody>
      </p:sp>
      <p:sp>
        <p:nvSpPr>
          <p:cNvPr id="4" name="Content Placeholder 2">
            <a:extLst>
              <a:ext uri="{FF2B5EF4-FFF2-40B4-BE49-F238E27FC236}">
                <a16:creationId xmlns:a16="http://schemas.microsoft.com/office/drawing/2014/main" id="{EEF7D14E-474D-4370-B694-E8C0EC8A6CEC}"/>
              </a:ext>
            </a:extLst>
          </p:cNvPr>
          <p:cNvSpPr txBox="1">
            <a:spLocks/>
          </p:cNvSpPr>
          <p:nvPr/>
        </p:nvSpPr>
        <p:spPr>
          <a:xfrm>
            <a:off x="1915683" y="983995"/>
            <a:ext cx="5312635" cy="3740403"/>
          </a:xfrm>
          <a:prstGeom prst="rect">
            <a:avLst/>
          </a:prstGeom>
        </p:spPr>
        <p:txBody>
          <a:bodyPr>
            <a:normAutofit fontScale="925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buClrTx/>
              <a:buFont typeface="Wingdings" panose="05000000000000000000" pitchFamily="2" charset="2"/>
              <a:buChar char="ü"/>
            </a:pPr>
            <a:r>
              <a:rPr lang="en-US" sz="1800" dirty="0">
                <a:latin typeface="Times New Roman" panose="02020603050405020304" pitchFamily="18" charset="0"/>
                <a:cs typeface="Times New Roman" panose="02020603050405020304" pitchFamily="18" charset="0"/>
              </a:rPr>
              <a:t>Introduction</a:t>
            </a:r>
          </a:p>
          <a:p>
            <a:pPr>
              <a:spcBef>
                <a:spcPts val="600"/>
              </a:spcBef>
              <a:buClrTx/>
              <a:buFont typeface="Wingdings" panose="05000000000000000000" pitchFamily="2" charset="2"/>
              <a:buChar char="ü"/>
            </a:pPr>
            <a:r>
              <a:rPr lang="en-US" sz="1800" dirty="0">
                <a:latin typeface="Times New Roman" panose="02020603050405020304" pitchFamily="18" charset="0"/>
                <a:cs typeface="Times New Roman" panose="02020603050405020304" pitchFamily="18" charset="0"/>
              </a:rPr>
              <a:t>Motivation</a:t>
            </a:r>
          </a:p>
          <a:p>
            <a:pPr>
              <a:spcBef>
                <a:spcPts val="600"/>
              </a:spcBef>
              <a:buClrTx/>
              <a:buFont typeface="Wingdings" panose="05000000000000000000" pitchFamily="2" charset="2"/>
              <a:buChar char="ü"/>
            </a:pPr>
            <a:r>
              <a:rPr lang="en-US" sz="1800" dirty="0">
                <a:latin typeface="Times New Roman" panose="02020603050405020304" pitchFamily="18" charset="0"/>
                <a:cs typeface="Times New Roman" panose="02020603050405020304" pitchFamily="18" charset="0"/>
              </a:rPr>
              <a:t>Objectives</a:t>
            </a:r>
          </a:p>
          <a:p>
            <a:pPr>
              <a:spcBef>
                <a:spcPts val="600"/>
              </a:spcBef>
              <a:buClrTx/>
              <a:buFont typeface="Wingdings" panose="05000000000000000000" pitchFamily="2" charset="2"/>
              <a:buChar char="ü"/>
            </a:pPr>
            <a:r>
              <a:rPr lang="en-US" sz="1800" dirty="0">
                <a:latin typeface="Times New Roman" panose="02020603050405020304" pitchFamily="18" charset="0"/>
                <a:cs typeface="Times New Roman" panose="02020603050405020304" pitchFamily="18" charset="0"/>
              </a:rPr>
              <a:t>System Design</a:t>
            </a:r>
          </a:p>
          <a:p>
            <a:pPr lvl="1">
              <a:spcBef>
                <a:spcPts val="600"/>
              </a:spcBef>
              <a:buClrTx/>
            </a:pPr>
            <a:r>
              <a:rPr lang="en-US" sz="1600" dirty="0">
                <a:latin typeface="Times New Roman" panose="02020603050405020304" pitchFamily="18" charset="0"/>
                <a:cs typeface="Times New Roman" panose="02020603050405020304" pitchFamily="18" charset="0"/>
              </a:rPr>
              <a:t>Data Flow Diagram</a:t>
            </a:r>
          </a:p>
          <a:p>
            <a:pPr lvl="1">
              <a:spcBef>
                <a:spcPts val="600"/>
              </a:spcBef>
              <a:buClrTx/>
            </a:pPr>
            <a:r>
              <a:rPr lang="en-US" sz="1600" dirty="0">
                <a:latin typeface="Times New Roman" panose="02020603050405020304" pitchFamily="18" charset="0"/>
                <a:cs typeface="Times New Roman" panose="02020603050405020304" pitchFamily="18" charset="0"/>
              </a:rPr>
              <a:t>E-R Diagram</a:t>
            </a:r>
          </a:p>
          <a:p>
            <a:pPr lvl="1">
              <a:spcBef>
                <a:spcPts val="600"/>
              </a:spcBef>
              <a:buClrTx/>
            </a:pPr>
            <a:r>
              <a:rPr lang="en-US" sz="1600" dirty="0">
                <a:latin typeface="Times New Roman" panose="02020603050405020304" pitchFamily="18" charset="0"/>
                <a:cs typeface="Times New Roman" panose="02020603050405020304" pitchFamily="18" charset="0"/>
              </a:rPr>
              <a:t>Use Case Diagram</a:t>
            </a:r>
          </a:p>
          <a:p>
            <a:pPr lvl="1">
              <a:spcBef>
                <a:spcPts val="600"/>
              </a:spcBef>
              <a:buClrTx/>
            </a:pPr>
            <a:r>
              <a:rPr lang="en-US" sz="1600" dirty="0">
                <a:latin typeface="Times New Roman" panose="02020603050405020304" pitchFamily="18" charset="0"/>
                <a:cs typeface="Times New Roman" panose="02020603050405020304" pitchFamily="18" charset="0"/>
              </a:rPr>
              <a:t>UML Class Diagram</a:t>
            </a:r>
          </a:p>
          <a:p>
            <a:pPr>
              <a:spcBef>
                <a:spcPts val="600"/>
              </a:spcBef>
              <a:buClrTx/>
              <a:buFont typeface="Wingdings" panose="05000000000000000000" pitchFamily="2" charset="2"/>
              <a:buChar char="ü"/>
            </a:pPr>
            <a:r>
              <a:rPr lang="en-US" sz="1800" dirty="0">
                <a:latin typeface="Times New Roman" panose="02020603050405020304" pitchFamily="18" charset="0"/>
                <a:cs typeface="Times New Roman" panose="02020603050405020304" pitchFamily="18" charset="0"/>
              </a:rPr>
              <a:t>System Implementation</a:t>
            </a:r>
          </a:p>
          <a:p>
            <a:pPr>
              <a:spcBef>
                <a:spcPts val="600"/>
              </a:spcBef>
              <a:buClrTx/>
              <a:buFont typeface="Wingdings" panose="05000000000000000000" pitchFamily="2" charset="2"/>
              <a:buChar char="ü"/>
            </a:pPr>
            <a:r>
              <a:rPr lang="en-US" sz="1800" dirty="0">
                <a:latin typeface="Times New Roman" panose="02020603050405020304" pitchFamily="18" charset="0"/>
                <a:cs typeface="Times New Roman" panose="02020603050405020304" pitchFamily="18" charset="0"/>
              </a:rPr>
              <a:t>Bid Assistant</a:t>
            </a:r>
          </a:p>
          <a:p>
            <a:pPr>
              <a:spcBef>
                <a:spcPts val="600"/>
              </a:spcBef>
              <a:buClrTx/>
              <a:buFont typeface="Wingdings" panose="05000000000000000000" pitchFamily="2" charset="2"/>
              <a:buChar char="ü"/>
            </a:pPr>
            <a:r>
              <a:rPr lang="en-US" sz="1800" dirty="0">
                <a:latin typeface="Times New Roman" panose="02020603050405020304" pitchFamily="18" charset="0"/>
                <a:cs typeface="Times New Roman" panose="02020603050405020304" pitchFamily="18" charset="0"/>
              </a:rPr>
              <a:t>Future Work</a:t>
            </a:r>
          </a:p>
          <a:p>
            <a:pPr>
              <a:spcBef>
                <a:spcPts val="600"/>
              </a:spcBef>
              <a:buClrTx/>
              <a:buFont typeface="Wingdings" panose="05000000000000000000" pitchFamily="2" charset="2"/>
              <a:buChar char="ü"/>
            </a:pPr>
            <a:r>
              <a:rPr lang="en-US" sz="1800" dirty="0">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2652826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Auction Details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20</a:t>
            </a:fld>
            <a:endParaRPr lang="en-US"/>
          </a:p>
        </p:txBody>
      </p:sp>
      <p:pic>
        <p:nvPicPr>
          <p:cNvPr id="4" name="Picture 3">
            <a:extLst>
              <a:ext uri="{FF2B5EF4-FFF2-40B4-BE49-F238E27FC236}">
                <a16:creationId xmlns:a16="http://schemas.microsoft.com/office/drawing/2014/main" id="{D171C561-5C41-4916-A64B-E203166A2003}"/>
              </a:ext>
            </a:extLst>
          </p:cNvPr>
          <p:cNvPicPr>
            <a:picLocks noChangeAspect="1"/>
          </p:cNvPicPr>
          <p:nvPr/>
        </p:nvPicPr>
        <p:blipFill>
          <a:blip r:embed="rId3"/>
          <a:stretch>
            <a:fillRect/>
          </a:stretch>
        </p:blipFill>
        <p:spPr>
          <a:xfrm>
            <a:off x="878840" y="875330"/>
            <a:ext cx="7386320" cy="3970147"/>
          </a:xfrm>
          <a:prstGeom prst="rect">
            <a:avLst/>
          </a:prstGeom>
        </p:spPr>
      </p:pic>
    </p:spTree>
    <p:extLst>
      <p:ext uri="{BB962C8B-B14F-4D97-AF65-F5344CB8AC3E}">
        <p14:creationId xmlns:p14="http://schemas.microsoft.com/office/powerpoint/2010/main" val="1684764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Auction Edit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21</a:t>
            </a:fld>
            <a:endParaRPr lang="en-US"/>
          </a:p>
        </p:txBody>
      </p:sp>
      <p:pic>
        <p:nvPicPr>
          <p:cNvPr id="7" name="Picture 6">
            <a:extLst>
              <a:ext uri="{FF2B5EF4-FFF2-40B4-BE49-F238E27FC236}">
                <a16:creationId xmlns:a16="http://schemas.microsoft.com/office/drawing/2014/main" id="{C1AEE451-38D8-4592-9BE7-5A3C98A6C5B9}"/>
              </a:ext>
            </a:extLst>
          </p:cNvPr>
          <p:cNvPicPr>
            <a:picLocks noChangeAspect="1"/>
          </p:cNvPicPr>
          <p:nvPr/>
        </p:nvPicPr>
        <p:blipFill>
          <a:blip r:embed="rId3"/>
          <a:stretch>
            <a:fillRect/>
          </a:stretch>
        </p:blipFill>
        <p:spPr>
          <a:xfrm>
            <a:off x="1015211" y="851702"/>
            <a:ext cx="7430279" cy="3993775"/>
          </a:xfrm>
          <a:prstGeom prst="rect">
            <a:avLst/>
          </a:prstGeom>
        </p:spPr>
      </p:pic>
    </p:spTree>
    <p:extLst>
      <p:ext uri="{BB962C8B-B14F-4D97-AF65-F5344CB8AC3E}">
        <p14:creationId xmlns:p14="http://schemas.microsoft.com/office/powerpoint/2010/main" val="4255847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Dashboard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22</a:t>
            </a:fld>
            <a:endParaRPr lang="en-US"/>
          </a:p>
        </p:txBody>
      </p:sp>
      <p:pic>
        <p:nvPicPr>
          <p:cNvPr id="5" name="Picture 4">
            <a:extLst>
              <a:ext uri="{FF2B5EF4-FFF2-40B4-BE49-F238E27FC236}">
                <a16:creationId xmlns:a16="http://schemas.microsoft.com/office/drawing/2014/main" id="{FE00A969-A4BF-4A9B-BB1E-902B72759E25}"/>
              </a:ext>
            </a:extLst>
          </p:cNvPr>
          <p:cNvPicPr>
            <a:picLocks noChangeAspect="1"/>
          </p:cNvPicPr>
          <p:nvPr/>
        </p:nvPicPr>
        <p:blipFill>
          <a:blip r:embed="rId3"/>
          <a:stretch>
            <a:fillRect/>
          </a:stretch>
        </p:blipFill>
        <p:spPr>
          <a:xfrm>
            <a:off x="846666" y="899452"/>
            <a:ext cx="7450667" cy="4004734"/>
          </a:xfrm>
          <a:prstGeom prst="rect">
            <a:avLst/>
          </a:prstGeom>
        </p:spPr>
      </p:pic>
    </p:spTree>
    <p:extLst>
      <p:ext uri="{BB962C8B-B14F-4D97-AF65-F5344CB8AC3E}">
        <p14:creationId xmlns:p14="http://schemas.microsoft.com/office/powerpoint/2010/main" val="1969936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Assistant Information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23</a:t>
            </a:fld>
            <a:endParaRPr lang="en-US"/>
          </a:p>
        </p:txBody>
      </p:sp>
      <p:pic>
        <p:nvPicPr>
          <p:cNvPr id="4" name="Picture 3">
            <a:extLst>
              <a:ext uri="{FF2B5EF4-FFF2-40B4-BE49-F238E27FC236}">
                <a16:creationId xmlns:a16="http://schemas.microsoft.com/office/drawing/2014/main" id="{4AC6345B-AA8A-4ED7-87DF-0BFF5B82490F}"/>
              </a:ext>
            </a:extLst>
          </p:cNvPr>
          <p:cNvPicPr>
            <a:picLocks noChangeAspect="1"/>
          </p:cNvPicPr>
          <p:nvPr/>
        </p:nvPicPr>
        <p:blipFill>
          <a:blip r:embed="rId3"/>
          <a:stretch>
            <a:fillRect/>
          </a:stretch>
        </p:blipFill>
        <p:spPr>
          <a:xfrm>
            <a:off x="853441" y="848027"/>
            <a:ext cx="7437118" cy="3997450"/>
          </a:xfrm>
          <a:prstGeom prst="rect">
            <a:avLst/>
          </a:prstGeom>
        </p:spPr>
      </p:pic>
    </p:spTree>
    <p:extLst>
      <p:ext uri="{BB962C8B-B14F-4D97-AF65-F5344CB8AC3E}">
        <p14:creationId xmlns:p14="http://schemas.microsoft.com/office/powerpoint/2010/main" val="2595684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Payment Information Page</a:t>
            </a:r>
            <a:endParaRPr lang="en-US" sz="2400" b="1" dirty="0">
              <a:solidFill>
                <a:schemeClr val="tx1"/>
              </a:solidFill>
              <a:latin typeface="Times New Roman" panose="02020603050405020304" pitchFamily="18" charset="0"/>
              <a:cs typeface="Times New Roman" pitchFamily="18" charset="0"/>
            </a:endParaRP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24</a:t>
            </a:fld>
            <a:endParaRPr lang="en-US"/>
          </a:p>
        </p:txBody>
      </p:sp>
      <p:pic>
        <p:nvPicPr>
          <p:cNvPr id="5" name="Picture 4">
            <a:extLst>
              <a:ext uri="{FF2B5EF4-FFF2-40B4-BE49-F238E27FC236}">
                <a16:creationId xmlns:a16="http://schemas.microsoft.com/office/drawing/2014/main" id="{4A992556-89FB-4903-975B-32BAB19BB51F}"/>
              </a:ext>
            </a:extLst>
          </p:cNvPr>
          <p:cNvPicPr>
            <a:picLocks noChangeAspect="1"/>
          </p:cNvPicPr>
          <p:nvPr/>
        </p:nvPicPr>
        <p:blipFill>
          <a:blip r:embed="rId3"/>
          <a:stretch>
            <a:fillRect/>
          </a:stretch>
        </p:blipFill>
        <p:spPr>
          <a:xfrm>
            <a:off x="887307" y="884432"/>
            <a:ext cx="7369386" cy="3961045"/>
          </a:xfrm>
          <a:prstGeom prst="rect">
            <a:avLst/>
          </a:prstGeom>
        </p:spPr>
      </p:pic>
    </p:spTree>
    <p:extLst>
      <p:ext uri="{BB962C8B-B14F-4D97-AF65-F5344CB8AC3E}">
        <p14:creationId xmlns:p14="http://schemas.microsoft.com/office/powerpoint/2010/main" val="1411705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Future Work</a:t>
            </a:r>
            <a:endParaRPr lang="en-US" sz="2400" b="1" dirty="0">
              <a:solidFill>
                <a:schemeClr val="tx1"/>
              </a:solidFill>
              <a:latin typeface="Times New Roman" panose="02020603050405020304" pitchFamily="18" charset="0"/>
              <a:cs typeface="Times New Roman" pitchFamily="18" charset="0"/>
            </a:endParaRPr>
          </a:p>
        </p:txBody>
      </p:sp>
      <p:sp>
        <p:nvSpPr>
          <p:cNvPr id="4" name="TextBox 3">
            <a:extLst>
              <a:ext uri="{FF2B5EF4-FFF2-40B4-BE49-F238E27FC236}">
                <a16:creationId xmlns:a16="http://schemas.microsoft.com/office/drawing/2014/main" id="{51CA02C6-0256-45DB-A6EA-D2A827168D67}"/>
              </a:ext>
            </a:extLst>
          </p:cNvPr>
          <p:cNvSpPr txBox="1"/>
          <p:nvPr/>
        </p:nvSpPr>
        <p:spPr>
          <a:xfrm>
            <a:off x="664635" y="1054057"/>
            <a:ext cx="7808806" cy="1023165"/>
          </a:xfrm>
          <a:prstGeom prst="rect">
            <a:avLst/>
          </a:prstGeom>
          <a:noFill/>
        </p:spPr>
        <p:txBody>
          <a:bodyPr wrap="square" rtlCol="0">
            <a:spAutoFit/>
          </a:bodyPr>
          <a:lstStyle/>
          <a:p>
            <a:pPr marL="342900" indent="-342900">
              <a:lnSpc>
                <a:spcPct val="150000"/>
              </a:lnSpc>
              <a:buFont typeface="+mj-lt"/>
              <a:buAutoNum type="arabicPeriod"/>
            </a:pPr>
            <a:r>
              <a:rPr lang="en-US" b="1" dirty="0">
                <a:latin typeface="Times New Roman" panose="02020603050405020304" pitchFamily="18" charset="0"/>
                <a:cs typeface="Times New Roman" panose="02020603050405020304" pitchFamily="18" charset="0"/>
              </a:rPr>
              <a:t>Enhanced Bid Assistant: </a:t>
            </a:r>
            <a:r>
              <a:rPr lang="en-US" dirty="0">
                <a:latin typeface="Times New Roman" panose="02020603050405020304" pitchFamily="18" charset="0"/>
                <a:cs typeface="Times New Roman" panose="02020603050405020304" pitchFamily="18" charset="0"/>
              </a:rPr>
              <a:t>Smarter, adaptive bidding strategies.</a:t>
            </a:r>
          </a:p>
          <a:p>
            <a:pPr marL="342900" indent="-342900">
              <a:lnSpc>
                <a:spcPct val="150000"/>
              </a:lnSpc>
              <a:buFont typeface="+mj-lt"/>
              <a:buAutoNum type="arabicPeriod"/>
            </a:pPr>
            <a:r>
              <a:rPr lang="en-US" b="1" dirty="0">
                <a:latin typeface="Times New Roman" panose="02020603050405020304" pitchFamily="18" charset="0"/>
                <a:cs typeface="Times New Roman" panose="02020603050405020304" pitchFamily="18" charset="0"/>
              </a:rPr>
              <a:t>Shipping Improvements: </a:t>
            </a:r>
            <a:r>
              <a:rPr lang="en-US" dirty="0">
                <a:latin typeface="Times New Roman" panose="02020603050405020304" pitchFamily="18" charset="0"/>
                <a:cs typeface="Times New Roman" panose="02020603050405020304" pitchFamily="18" charset="0"/>
              </a:rPr>
              <a:t>Dynamic cost calculation and tracking.</a:t>
            </a:r>
          </a:p>
          <a:p>
            <a:pPr marL="342900" indent="-342900">
              <a:lnSpc>
                <a:spcPct val="150000"/>
              </a:lnSpc>
              <a:buFont typeface="+mj-lt"/>
              <a:buAutoNum type="arabicPeriod"/>
            </a:pPr>
            <a:r>
              <a:rPr lang="en-US" b="1" dirty="0">
                <a:latin typeface="Times New Roman" panose="02020603050405020304" pitchFamily="18" charset="0"/>
                <a:cs typeface="Times New Roman" panose="02020603050405020304" pitchFamily="18" charset="0"/>
              </a:rPr>
              <a:t>Android App: </a:t>
            </a:r>
            <a:r>
              <a:rPr lang="en-US" dirty="0">
                <a:latin typeface="Times New Roman" panose="02020603050405020304" pitchFamily="18" charset="0"/>
                <a:cs typeface="Times New Roman" panose="02020603050405020304" pitchFamily="18" charset="0"/>
              </a:rPr>
              <a:t>Core features on mobile for better accessibility.</a:t>
            </a: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25</a:t>
            </a:fld>
            <a:endParaRPr lang="en-US"/>
          </a:p>
        </p:txBody>
      </p:sp>
    </p:spTree>
    <p:extLst>
      <p:ext uri="{BB962C8B-B14F-4D97-AF65-F5344CB8AC3E}">
        <p14:creationId xmlns:p14="http://schemas.microsoft.com/office/powerpoint/2010/main" val="3744379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Conclusion</a:t>
            </a:r>
            <a:endParaRPr lang="en-US" sz="2400" b="1" dirty="0">
              <a:solidFill>
                <a:schemeClr val="tx1"/>
              </a:solidFill>
              <a:latin typeface="Times New Roman" panose="02020603050405020304" pitchFamily="18" charset="0"/>
              <a:cs typeface="Times New Roman" pitchFamily="18" charset="0"/>
            </a:endParaRPr>
          </a:p>
        </p:txBody>
      </p:sp>
      <p:sp>
        <p:nvSpPr>
          <p:cNvPr id="4" name="TextBox 3">
            <a:extLst>
              <a:ext uri="{FF2B5EF4-FFF2-40B4-BE49-F238E27FC236}">
                <a16:creationId xmlns:a16="http://schemas.microsoft.com/office/drawing/2014/main" id="{51CA02C6-0256-45DB-A6EA-D2A827168D67}"/>
              </a:ext>
            </a:extLst>
          </p:cNvPr>
          <p:cNvSpPr txBox="1"/>
          <p:nvPr/>
        </p:nvSpPr>
        <p:spPr>
          <a:xfrm>
            <a:off x="664635" y="1054057"/>
            <a:ext cx="7808806" cy="1023165"/>
          </a:xfrm>
          <a:prstGeom prst="rect">
            <a:avLst/>
          </a:prstGeom>
          <a:noFill/>
        </p:spPr>
        <p:txBody>
          <a:bodyPr wrap="squar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Our Web-Based Auction Management System solves the problems of efficiency, scalability, transparency, and security in online auctions. With features like flexible end times, real-time notifications, and automated bidding, the platform improves user experience and keeps auctions fair and smooth.</a:t>
            </a:r>
          </a:p>
        </p:txBody>
      </p:sp>
      <p:sp>
        <p:nvSpPr>
          <p:cNvPr id="8" name="Slide Number Placeholder 7">
            <a:extLst>
              <a:ext uri="{FF2B5EF4-FFF2-40B4-BE49-F238E27FC236}">
                <a16:creationId xmlns:a16="http://schemas.microsoft.com/office/drawing/2014/main" id="{BEA2FC64-B0A8-4550-B793-8269D2DC46A9}"/>
              </a:ext>
            </a:extLst>
          </p:cNvPr>
          <p:cNvSpPr>
            <a:spLocks noGrp="1"/>
          </p:cNvSpPr>
          <p:nvPr>
            <p:ph type="sldNum" sz="quarter" idx="12"/>
          </p:nvPr>
        </p:nvSpPr>
        <p:spPr/>
        <p:txBody>
          <a:bodyPr/>
          <a:lstStyle/>
          <a:p>
            <a:fld id="{97E95242-1A4A-4C9E-AF12-8CACD6517CC7}" type="slidenum">
              <a:rPr lang="en-US" smtClean="0"/>
              <a:pPr/>
              <a:t>26</a:t>
            </a:fld>
            <a:endParaRPr lang="en-US"/>
          </a:p>
        </p:txBody>
      </p:sp>
    </p:spTree>
    <p:extLst>
      <p:ext uri="{BB962C8B-B14F-4D97-AF65-F5344CB8AC3E}">
        <p14:creationId xmlns:p14="http://schemas.microsoft.com/office/powerpoint/2010/main" val="865522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BF5A66-BF31-4597-B0F4-614A8FF6E112}"/>
              </a:ext>
            </a:extLst>
          </p:cNvPr>
          <p:cNvSpPr txBox="1"/>
          <p:nvPr/>
        </p:nvSpPr>
        <p:spPr>
          <a:xfrm>
            <a:off x="1781387" y="1971586"/>
            <a:ext cx="5581226" cy="1200329"/>
          </a:xfrm>
          <a:prstGeom prst="rect">
            <a:avLst/>
          </a:prstGeom>
          <a:noFill/>
        </p:spPr>
        <p:txBody>
          <a:bodyPr wrap="square" rtlCol="0">
            <a:spAutoFit/>
          </a:bodyPr>
          <a:lstStyle/>
          <a:p>
            <a:pPr algn="ctr"/>
            <a:r>
              <a:rPr lang="en-US" sz="7200" b="1" dirty="0">
                <a:solidFill>
                  <a:schemeClr val="tx1"/>
                </a:solidFill>
              </a:rPr>
              <a:t>Thank You</a:t>
            </a:r>
          </a:p>
        </p:txBody>
      </p:sp>
      <p:sp>
        <p:nvSpPr>
          <p:cNvPr id="5" name="Slide Number Placeholder 4">
            <a:extLst>
              <a:ext uri="{FF2B5EF4-FFF2-40B4-BE49-F238E27FC236}">
                <a16:creationId xmlns:a16="http://schemas.microsoft.com/office/drawing/2014/main" id="{BDBD7BF6-7D84-4575-8484-3460B9D8BB85}"/>
              </a:ext>
            </a:extLst>
          </p:cNvPr>
          <p:cNvSpPr>
            <a:spLocks noGrp="1"/>
          </p:cNvSpPr>
          <p:nvPr>
            <p:ph type="sldNum" sz="quarter" idx="12"/>
          </p:nvPr>
        </p:nvSpPr>
        <p:spPr/>
        <p:txBody>
          <a:bodyPr/>
          <a:lstStyle/>
          <a:p>
            <a:fld id="{97E95242-1A4A-4C9E-AF12-8CACD6517CC7}" type="slidenum">
              <a:rPr lang="en-US" smtClean="0"/>
              <a:pPr/>
              <a:t>27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91EF1D-1783-4AC9-98C6-2BA398A05EC6}"/>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solidFill>
                  <a:schemeClr val="tx1"/>
                </a:solidFill>
                <a:latin typeface="Times New Roman" panose="02020603050405020304" pitchFamily="18" charset="0"/>
                <a:cs typeface="Times New Roman" panose="02020603050405020304" pitchFamily="18" charset="0"/>
              </a:rPr>
              <a:t>Introduction</a:t>
            </a:r>
          </a:p>
        </p:txBody>
      </p:sp>
      <p:sp>
        <p:nvSpPr>
          <p:cNvPr id="6" name="Slide Number Placeholder 5">
            <a:extLst>
              <a:ext uri="{FF2B5EF4-FFF2-40B4-BE49-F238E27FC236}">
                <a16:creationId xmlns:a16="http://schemas.microsoft.com/office/drawing/2014/main" id="{70616AC5-BC5A-41B2-8D0F-2F52D9FFE973}"/>
              </a:ext>
            </a:extLst>
          </p:cNvPr>
          <p:cNvSpPr>
            <a:spLocks noGrp="1"/>
          </p:cNvSpPr>
          <p:nvPr>
            <p:ph type="sldNum" sz="quarter" idx="12"/>
          </p:nvPr>
        </p:nvSpPr>
        <p:spPr/>
        <p:txBody>
          <a:bodyPr/>
          <a:lstStyle/>
          <a:p>
            <a:fld id="{97E95242-1A4A-4C9E-AF12-8CACD6517CC7}" type="slidenum">
              <a:rPr lang="en-US" smtClean="0"/>
              <a:pPr/>
              <a:t>3</a:t>
            </a:fld>
            <a:endParaRPr lang="en-US"/>
          </a:p>
        </p:txBody>
      </p:sp>
      <p:sp>
        <p:nvSpPr>
          <p:cNvPr id="4" name="TextBox 3">
            <a:extLst>
              <a:ext uri="{FF2B5EF4-FFF2-40B4-BE49-F238E27FC236}">
                <a16:creationId xmlns:a16="http://schemas.microsoft.com/office/drawing/2014/main" id="{E7B3F67C-AE3C-44A3-830B-CD893D0E360A}"/>
              </a:ext>
            </a:extLst>
          </p:cNvPr>
          <p:cNvSpPr txBox="1"/>
          <p:nvPr/>
        </p:nvSpPr>
        <p:spPr>
          <a:xfrm>
            <a:off x="800947" y="1280691"/>
            <a:ext cx="7542107" cy="1346331"/>
          </a:xfrm>
          <a:prstGeom prst="rect">
            <a:avLst/>
          </a:prstGeom>
          <a:noFill/>
        </p:spPr>
        <p:txBody>
          <a:bodyPr wrap="squar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The rise of online shopping has transformed traditional auction methods, making them more accessible and convenient. Our Web-Based Auction Management System is designed to offer an easy, safe, and user-friendly platform for online auctions. With automated tools and real-time updates, the system makes the auction process smoother for both buyers and sellers, ensuring fairness and transparency.</a:t>
            </a:r>
          </a:p>
        </p:txBody>
      </p:sp>
    </p:spTree>
    <p:extLst>
      <p:ext uri="{BB962C8B-B14F-4D97-AF65-F5344CB8AC3E}">
        <p14:creationId xmlns:p14="http://schemas.microsoft.com/office/powerpoint/2010/main" val="1492262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91EF1D-1783-4AC9-98C6-2BA398A05EC6}"/>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solidFill>
                  <a:schemeClr val="tx1"/>
                </a:solidFill>
                <a:latin typeface="Times New Roman" panose="02020603050405020304" pitchFamily="18" charset="0"/>
                <a:cs typeface="Times New Roman" panose="02020603050405020304" pitchFamily="18" charset="0"/>
              </a:rPr>
              <a:t>Motivation</a:t>
            </a:r>
          </a:p>
        </p:txBody>
      </p:sp>
      <p:sp>
        <p:nvSpPr>
          <p:cNvPr id="6" name="Slide Number Placeholder 5">
            <a:extLst>
              <a:ext uri="{FF2B5EF4-FFF2-40B4-BE49-F238E27FC236}">
                <a16:creationId xmlns:a16="http://schemas.microsoft.com/office/drawing/2014/main" id="{70616AC5-BC5A-41B2-8D0F-2F52D9FFE973}"/>
              </a:ext>
            </a:extLst>
          </p:cNvPr>
          <p:cNvSpPr>
            <a:spLocks noGrp="1"/>
          </p:cNvSpPr>
          <p:nvPr>
            <p:ph type="sldNum" sz="quarter" idx="12"/>
          </p:nvPr>
        </p:nvSpPr>
        <p:spPr/>
        <p:txBody>
          <a:bodyPr/>
          <a:lstStyle/>
          <a:p>
            <a:fld id="{97E95242-1A4A-4C9E-AF12-8CACD6517CC7}" type="slidenum">
              <a:rPr lang="en-US" smtClean="0"/>
              <a:pPr/>
              <a:t>4</a:t>
            </a:fld>
            <a:endParaRPr lang="en-US"/>
          </a:p>
        </p:txBody>
      </p:sp>
      <p:sp>
        <p:nvSpPr>
          <p:cNvPr id="4" name="TextBox 3">
            <a:extLst>
              <a:ext uri="{FF2B5EF4-FFF2-40B4-BE49-F238E27FC236}">
                <a16:creationId xmlns:a16="http://schemas.microsoft.com/office/drawing/2014/main" id="{E7B3F67C-AE3C-44A3-830B-CD893D0E360A}"/>
              </a:ext>
            </a:extLst>
          </p:cNvPr>
          <p:cNvSpPr txBox="1"/>
          <p:nvPr/>
        </p:nvSpPr>
        <p:spPr>
          <a:xfrm>
            <a:off x="800947" y="1280691"/>
            <a:ext cx="7542107" cy="1346331"/>
          </a:xfrm>
          <a:prstGeom prst="rect">
            <a:avLst/>
          </a:prstGeom>
          <a:noFill/>
        </p:spPr>
        <p:txBody>
          <a:bodyPr wrap="squar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This project is inspired by the need for online auction platforms that can support more users while staying simple and secure. Traditional auctions often face problems like being slow, missing real-time updates, and not being fully safe. Our goal is to create a system that fixes these issues, builds trust, keeps users interested, and makes sure auctions run smoothly, even with more transactions.</a:t>
            </a:r>
          </a:p>
        </p:txBody>
      </p:sp>
    </p:spTree>
    <p:extLst>
      <p:ext uri="{BB962C8B-B14F-4D97-AF65-F5344CB8AC3E}">
        <p14:creationId xmlns:p14="http://schemas.microsoft.com/office/powerpoint/2010/main" val="2560526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91EF1D-1783-4AC9-98C6-2BA398A05EC6}"/>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solidFill>
                  <a:schemeClr val="tx1"/>
                </a:solidFill>
                <a:latin typeface="Times New Roman" panose="02020603050405020304" pitchFamily="18" charset="0"/>
                <a:cs typeface="Times New Roman" panose="02020603050405020304" pitchFamily="18" charset="0"/>
              </a:rPr>
              <a:t>Objectives</a:t>
            </a:r>
          </a:p>
        </p:txBody>
      </p:sp>
      <p:sp>
        <p:nvSpPr>
          <p:cNvPr id="6" name="Slide Number Placeholder 5">
            <a:extLst>
              <a:ext uri="{FF2B5EF4-FFF2-40B4-BE49-F238E27FC236}">
                <a16:creationId xmlns:a16="http://schemas.microsoft.com/office/drawing/2014/main" id="{70616AC5-BC5A-41B2-8D0F-2F52D9FFE973}"/>
              </a:ext>
            </a:extLst>
          </p:cNvPr>
          <p:cNvSpPr>
            <a:spLocks noGrp="1"/>
          </p:cNvSpPr>
          <p:nvPr>
            <p:ph type="sldNum" sz="quarter" idx="12"/>
          </p:nvPr>
        </p:nvSpPr>
        <p:spPr/>
        <p:txBody>
          <a:bodyPr/>
          <a:lstStyle/>
          <a:p>
            <a:fld id="{97E95242-1A4A-4C9E-AF12-8CACD6517CC7}" type="slidenum">
              <a:rPr lang="en-US" smtClean="0"/>
              <a:pPr/>
              <a:t>5</a:t>
            </a:fld>
            <a:endParaRPr lang="en-US"/>
          </a:p>
        </p:txBody>
      </p:sp>
      <p:sp>
        <p:nvSpPr>
          <p:cNvPr id="4" name="TextBox 3">
            <a:extLst>
              <a:ext uri="{FF2B5EF4-FFF2-40B4-BE49-F238E27FC236}">
                <a16:creationId xmlns:a16="http://schemas.microsoft.com/office/drawing/2014/main" id="{AADBD5FB-4018-4684-95E2-1B6CC62A177B}"/>
              </a:ext>
            </a:extLst>
          </p:cNvPr>
          <p:cNvSpPr txBox="1"/>
          <p:nvPr/>
        </p:nvSpPr>
        <p:spPr>
          <a:xfrm>
            <a:off x="1121834" y="937791"/>
            <a:ext cx="6900333" cy="3285323"/>
          </a:xfrm>
          <a:prstGeom prst="rect">
            <a:avLst/>
          </a:prstGeom>
          <a:noFill/>
        </p:spPr>
        <p:txBody>
          <a:bodyPr wrap="square" rtlCol="0">
            <a:spAutoFit/>
          </a:bodyPr>
          <a:lstStyle/>
          <a:p>
            <a:pPr marL="342900" indent="-342900" algn="just">
              <a:lnSpc>
                <a:spcPct val="150000"/>
              </a:lnSpc>
              <a:buFont typeface="+mj-lt"/>
              <a:buAutoNum type="arabicPeriod"/>
            </a:pPr>
            <a:endParaRPr lang="en-US" b="1" dirty="0">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b="1" dirty="0">
                <a:latin typeface="Times New Roman" panose="02020603050405020304" pitchFamily="18" charset="0"/>
                <a:cs typeface="Times New Roman" panose="02020603050405020304" pitchFamily="18" charset="0"/>
              </a:rPr>
              <a:t>Efficiency: </a:t>
            </a:r>
            <a:r>
              <a:rPr lang="en-US" dirty="0">
                <a:latin typeface="Times New Roman" panose="02020603050405020304" pitchFamily="18" charset="0"/>
                <a:cs typeface="Times New Roman" panose="02020603050405020304" pitchFamily="18" charset="0"/>
              </a:rPr>
              <a:t>Automate and streamline the auction process.</a:t>
            </a:r>
          </a:p>
          <a:p>
            <a:pPr marL="342900" indent="-342900" algn="just">
              <a:lnSpc>
                <a:spcPct val="150000"/>
              </a:lnSpc>
              <a:buFont typeface="+mj-lt"/>
              <a:buAutoNum type="arabicPeriod"/>
            </a:pPr>
            <a:r>
              <a:rPr lang="en-US" b="1" dirty="0">
                <a:latin typeface="Times New Roman" panose="02020603050405020304" pitchFamily="18" charset="0"/>
                <a:cs typeface="Times New Roman" panose="02020603050405020304" pitchFamily="18" charset="0"/>
              </a:rPr>
              <a:t>Scalability: </a:t>
            </a:r>
            <a:r>
              <a:rPr lang="en-US" dirty="0">
                <a:latin typeface="Times New Roman" panose="02020603050405020304" pitchFamily="18" charset="0"/>
                <a:cs typeface="Times New Roman" panose="02020603050405020304" pitchFamily="18" charset="0"/>
              </a:rPr>
              <a:t>Support a high volume of transactions and bids.</a:t>
            </a:r>
          </a:p>
          <a:p>
            <a:pPr marL="342900" indent="-342900" algn="just">
              <a:lnSpc>
                <a:spcPct val="150000"/>
              </a:lnSpc>
              <a:buFont typeface="+mj-lt"/>
              <a:buAutoNum type="arabicPeriod"/>
            </a:pPr>
            <a:r>
              <a:rPr lang="en-US" b="1" dirty="0">
                <a:latin typeface="Times New Roman" panose="02020603050405020304" pitchFamily="18" charset="0"/>
                <a:cs typeface="Times New Roman" panose="02020603050405020304" pitchFamily="18" charset="0"/>
              </a:rPr>
              <a:t>Transparency: </a:t>
            </a:r>
            <a:r>
              <a:rPr lang="en-US" dirty="0">
                <a:latin typeface="Times New Roman" panose="02020603050405020304" pitchFamily="18" charset="0"/>
                <a:cs typeface="Times New Roman" panose="02020603050405020304" pitchFamily="18" charset="0"/>
              </a:rPr>
              <a:t>Ensure fairness with Dynamic Auction End Times.</a:t>
            </a:r>
          </a:p>
          <a:p>
            <a:pPr marL="342900" indent="-342900" algn="just">
              <a:lnSpc>
                <a:spcPct val="150000"/>
              </a:lnSpc>
              <a:buFont typeface="+mj-lt"/>
              <a:buAutoNum type="arabicPeriod"/>
            </a:pPr>
            <a:r>
              <a:rPr lang="en-US" b="1" dirty="0">
                <a:latin typeface="Times New Roman" panose="02020603050405020304" pitchFamily="18" charset="0"/>
                <a:cs typeface="Times New Roman" panose="02020603050405020304" pitchFamily="18" charset="0"/>
              </a:rPr>
              <a:t>Auction Bidding Assistance: </a:t>
            </a:r>
            <a:r>
              <a:rPr lang="en-US" dirty="0">
                <a:latin typeface="Times New Roman" panose="02020603050405020304" pitchFamily="18" charset="0"/>
                <a:cs typeface="Times New Roman" panose="02020603050405020304" pitchFamily="18" charset="0"/>
              </a:rPr>
              <a:t>Users can set their maximum bid, and the system automatically places bids for them, starting from the lowest price and increasing until the limit is reached. This feature helps users stay competitive without constantly monitoring the auction.</a:t>
            </a:r>
          </a:p>
          <a:p>
            <a:pPr marL="342900" indent="-342900" algn="just">
              <a:lnSpc>
                <a:spcPct val="150000"/>
              </a:lnSpc>
              <a:buFont typeface="+mj-lt"/>
              <a:buAutoNum type="arabicPeriod"/>
            </a:pPr>
            <a:r>
              <a:rPr lang="en-US" b="1" dirty="0">
                <a:latin typeface="Times New Roman" panose="02020603050405020304" pitchFamily="18" charset="0"/>
                <a:cs typeface="Times New Roman" panose="02020603050405020304" pitchFamily="18" charset="0"/>
              </a:rPr>
              <a:t>User Engagement: </a:t>
            </a:r>
            <a:r>
              <a:rPr lang="en-US" dirty="0">
                <a:latin typeface="Times New Roman" panose="02020603050405020304" pitchFamily="18" charset="0"/>
                <a:cs typeface="Times New Roman" panose="02020603050405020304" pitchFamily="18" charset="0"/>
              </a:rPr>
              <a:t>Provide Real-Time Notifications to keep users updated.</a:t>
            </a:r>
          </a:p>
          <a:p>
            <a:pPr marL="342900" indent="-342900" algn="just">
              <a:lnSpc>
                <a:spcPct val="150000"/>
              </a:lnSpc>
              <a:buFont typeface="+mj-lt"/>
              <a:buAutoNum type="arabicPeriod"/>
            </a:pPr>
            <a:r>
              <a:rPr lang="en-US" b="1" dirty="0">
                <a:latin typeface="Times New Roman" panose="02020603050405020304" pitchFamily="18" charset="0"/>
                <a:cs typeface="Times New Roman" panose="02020603050405020304" pitchFamily="18" charset="0"/>
              </a:rPr>
              <a:t>Security: </a:t>
            </a:r>
            <a:r>
              <a:rPr lang="en-US" dirty="0">
                <a:latin typeface="Times New Roman" panose="02020603050405020304" pitchFamily="18" charset="0"/>
                <a:cs typeface="Times New Roman" panose="02020603050405020304" pitchFamily="18" charset="0"/>
              </a:rPr>
              <a:t>Protect user data and prevent fraud.</a:t>
            </a:r>
          </a:p>
        </p:txBody>
      </p:sp>
    </p:spTree>
    <p:extLst>
      <p:ext uri="{BB962C8B-B14F-4D97-AF65-F5344CB8AC3E}">
        <p14:creationId xmlns:p14="http://schemas.microsoft.com/office/powerpoint/2010/main" val="797004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itchFamily="18" charset="0"/>
                <a:cs typeface="Times New Roman" pitchFamily="18" charset="0"/>
              </a:rPr>
              <a:t>Data Flow Diagram Level 0</a:t>
            </a:r>
            <a:endParaRPr lang="en-US" sz="2400" b="1" dirty="0">
              <a:solidFill>
                <a:schemeClr val="tx1"/>
              </a:solidFill>
              <a:latin typeface="Times New Roman" pitchFamily="18" charset="0"/>
              <a:cs typeface="Times New Roman" pitchFamily="18" charset="0"/>
            </a:endParaRPr>
          </a:p>
        </p:txBody>
      </p:sp>
      <p:sp>
        <p:nvSpPr>
          <p:cNvPr id="5" name="Slide Number Placeholder 4">
            <a:extLst>
              <a:ext uri="{FF2B5EF4-FFF2-40B4-BE49-F238E27FC236}">
                <a16:creationId xmlns:a16="http://schemas.microsoft.com/office/drawing/2014/main" id="{86418754-AACF-40F0-BB19-C3316F03EE83}"/>
              </a:ext>
            </a:extLst>
          </p:cNvPr>
          <p:cNvSpPr>
            <a:spLocks noGrp="1"/>
          </p:cNvSpPr>
          <p:nvPr>
            <p:ph type="sldNum" sz="quarter" idx="12"/>
          </p:nvPr>
        </p:nvSpPr>
        <p:spPr/>
        <p:txBody>
          <a:bodyPr/>
          <a:lstStyle/>
          <a:p>
            <a:fld id="{97E95242-1A4A-4C9E-AF12-8CACD6517CC7}" type="slidenum">
              <a:rPr lang="en-US" smtClean="0"/>
              <a:pPr/>
              <a:t>6</a:t>
            </a:fld>
            <a:endParaRPr lang="en-US"/>
          </a:p>
        </p:txBody>
      </p:sp>
      <p:pic>
        <p:nvPicPr>
          <p:cNvPr id="4" name="Picture 3">
            <a:extLst>
              <a:ext uri="{FF2B5EF4-FFF2-40B4-BE49-F238E27FC236}">
                <a16:creationId xmlns:a16="http://schemas.microsoft.com/office/drawing/2014/main" id="{0E98DD00-1D68-40D0-9AB0-5DA03F00E576}"/>
              </a:ext>
            </a:extLst>
          </p:cNvPr>
          <p:cNvPicPr>
            <a:picLocks noChangeAspect="1"/>
          </p:cNvPicPr>
          <p:nvPr/>
        </p:nvPicPr>
        <p:blipFill>
          <a:blip r:embed="rId2"/>
          <a:stretch>
            <a:fillRect/>
          </a:stretch>
        </p:blipFill>
        <p:spPr>
          <a:xfrm>
            <a:off x="1134534" y="2248737"/>
            <a:ext cx="6874933" cy="64602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itchFamily="18" charset="0"/>
                <a:cs typeface="Times New Roman" pitchFamily="18" charset="0"/>
              </a:rPr>
              <a:t>Data Flow Diagram Level 1</a:t>
            </a:r>
            <a:endParaRPr lang="en-US" sz="2400" b="1" dirty="0">
              <a:solidFill>
                <a:schemeClr val="tx1"/>
              </a:solidFill>
              <a:latin typeface="Times New Roman" pitchFamily="18" charset="0"/>
              <a:cs typeface="Times New Roman" pitchFamily="18" charset="0"/>
            </a:endParaRPr>
          </a:p>
        </p:txBody>
      </p:sp>
      <p:sp>
        <p:nvSpPr>
          <p:cNvPr id="5" name="Slide Number Placeholder 4">
            <a:extLst>
              <a:ext uri="{FF2B5EF4-FFF2-40B4-BE49-F238E27FC236}">
                <a16:creationId xmlns:a16="http://schemas.microsoft.com/office/drawing/2014/main" id="{75A0752D-6ED8-44CD-8DD9-F5C512861E39}"/>
              </a:ext>
            </a:extLst>
          </p:cNvPr>
          <p:cNvSpPr>
            <a:spLocks noGrp="1"/>
          </p:cNvSpPr>
          <p:nvPr>
            <p:ph type="sldNum" sz="quarter" idx="12"/>
          </p:nvPr>
        </p:nvSpPr>
        <p:spPr/>
        <p:txBody>
          <a:bodyPr/>
          <a:lstStyle/>
          <a:p>
            <a:fld id="{97E95242-1A4A-4C9E-AF12-8CACD6517CC7}" type="slidenum">
              <a:rPr lang="en-US" smtClean="0"/>
              <a:pPr/>
              <a:t>7</a:t>
            </a:fld>
            <a:endParaRPr lang="en-US"/>
          </a:p>
        </p:txBody>
      </p:sp>
      <p:pic>
        <p:nvPicPr>
          <p:cNvPr id="8" name="Picture 7">
            <a:extLst>
              <a:ext uri="{FF2B5EF4-FFF2-40B4-BE49-F238E27FC236}">
                <a16:creationId xmlns:a16="http://schemas.microsoft.com/office/drawing/2014/main" id="{BBCB1E44-5BC2-4865-ABC5-E2761C74BC2F}"/>
              </a:ext>
            </a:extLst>
          </p:cNvPr>
          <p:cNvPicPr>
            <a:picLocks noChangeAspect="1"/>
          </p:cNvPicPr>
          <p:nvPr/>
        </p:nvPicPr>
        <p:blipFill>
          <a:blip r:embed="rId2"/>
          <a:stretch>
            <a:fillRect/>
          </a:stretch>
        </p:blipFill>
        <p:spPr>
          <a:xfrm>
            <a:off x="2902373" y="979161"/>
            <a:ext cx="3339253" cy="37163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itchFamily="18" charset="0"/>
                <a:cs typeface="Times New Roman" pitchFamily="18" charset="0"/>
              </a:rPr>
              <a:t>Use Case Diagram</a:t>
            </a:r>
            <a:endParaRPr lang="en-US" sz="2400" b="1" dirty="0">
              <a:solidFill>
                <a:schemeClr val="tx1"/>
              </a:solidFill>
              <a:latin typeface="Times New Roman" pitchFamily="18" charset="0"/>
              <a:cs typeface="Times New Roman" pitchFamily="18" charset="0"/>
            </a:endParaRPr>
          </a:p>
        </p:txBody>
      </p:sp>
      <p:sp>
        <p:nvSpPr>
          <p:cNvPr id="5" name="Slide Number Placeholder 4">
            <a:extLst>
              <a:ext uri="{FF2B5EF4-FFF2-40B4-BE49-F238E27FC236}">
                <a16:creationId xmlns:a16="http://schemas.microsoft.com/office/drawing/2014/main" id="{75A0752D-6ED8-44CD-8DD9-F5C512861E39}"/>
              </a:ext>
            </a:extLst>
          </p:cNvPr>
          <p:cNvSpPr>
            <a:spLocks noGrp="1"/>
          </p:cNvSpPr>
          <p:nvPr>
            <p:ph type="sldNum" sz="quarter" idx="12"/>
          </p:nvPr>
        </p:nvSpPr>
        <p:spPr/>
        <p:txBody>
          <a:bodyPr/>
          <a:lstStyle/>
          <a:p>
            <a:fld id="{97E95242-1A4A-4C9E-AF12-8CACD6517CC7}" type="slidenum">
              <a:rPr lang="en-US" smtClean="0"/>
              <a:pPr/>
              <a:t>8</a:t>
            </a:fld>
            <a:endParaRPr lang="en-US"/>
          </a:p>
        </p:txBody>
      </p:sp>
      <p:pic>
        <p:nvPicPr>
          <p:cNvPr id="4" name="Picture 3">
            <a:extLst>
              <a:ext uri="{FF2B5EF4-FFF2-40B4-BE49-F238E27FC236}">
                <a16:creationId xmlns:a16="http://schemas.microsoft.com/office/drawing/2014/main" id="{67E20FD0-BC89-4E4C-BB63-8B690A2BA6D7}"/>
              </a:ext>
            </a:extLst>
          </p:cNvPr>
          <p:cNvPicPr>
            <a:picLocks noChangeAspect="1"/>
          </p:cNvPicPr>
          <p:nvPr/>
        </p:nvPicPr>
        <p:blipFill>
          <a:blip r:embed="rId2"/>
          <a:stretch>
            <a:fillRect/>
          </a:stretch>
        </p:blipFill>
        <p:spPr>
          <a:xfrm>
            <a:off x="1987673" y="827256"/>
            <a:ext cx="5168653" cy="3940008"/>
          </a:xfrm>
          <a:prstGeom prst="rect">
            <a:avLst/>
          </a:prstGeom>
        </p:spPr>
      </p:pic>
    </p:spTree>
    <p:extLst>
      <p:ext uri="{BB962C8B-B14F-4D97-AF65-F5344CB8AC3E}">
        <p14:creationId xmlns:p14="http://schemas.microsoft.com/office/powerpoint/2010/main" val="1462035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A8DA2F-2B4D-4599-937D-873A451DA16E}"/>
              </a:ext>
            </a:extLst>
          </p:cNvPr>
          <p:cNvSpPr txBox="1"/>
          <p:nvPr/>
        </p:nvSpPr>
        <p:spPr>
          <a:xfrm>
            <a:off x="0" y="298023"/>
            <a:ext cx="9144000" cy="461665"/>
          </a:xfrm>
          <a:prstGeom prst="rect">
            <a:avLst/>
          </a:prstGeom>
          <a:solidFill>
            <a:schemeClr val="bg1">
              <a:lumMod val="65000"/>
            </a:schemeClr>
          </a:solidFill>
        </p:spPr>
        <p:txBody>
          <a:bodyPr wrap="square" rtlCol="0">
            <a:spAutoFit/>
          </a:bodyPr>
          <a:lstStyle/>
          <a:p>
            <a:pPr algn="ctr"/>
            <a:r>
              <a:rPr lang="en-US" sz="2400" b="1" dirty="0">
                <a:latin typeface="Times New Roman" pitchFamily="18" charset="0"/>
                <a:cs typeface="Times New Roman" pitchFamily="18" charset="0"/>
              </a:rPr>
              <a:t>E-R Diagram</a:t>
            </a:r>
            <a:endParaRPr lang="en-US" sz="2400" b="1" dirty="0">
              <a:solidFill>
                <a:schemeClr val="tx1"/>
              </a:solidFill>
              <a:latin typeface="Times New Roman" pitchFamily="18" charset="0"/>
              <a:cs typeface="Times New Roman" pitchFamily="18" charset="0"/>
            </a:endParaRPr>
          </a:p>
        </p:txBody>
      </p:sp>
      <p:sp>
        <p:nvSpPr>
          <p:cNvPr id="5" name="Slide Number Placeholder 4">
            <a:extLst>
              <a:ext uri="{FF2B5EF4-FFF2-40B4-BE49-F238E27FC236}">
                <a16:creationId xmlns:a16="http://schemas.microsoft.com/office/drawing/2014/main" id="{75A0752D-6ED8-44CD-8DD9-F5C512861E39}"/>
              </a:ext>
            </a:extLst>
          </p:cNvPr>
          <p:cNvSpPr>
            <a:spLocks noGrp="1"/>
          </p:cNvSpPr>
          <p:nvPr>
            <p:ph type="sldNum" sz="quarter" idx="12"/>
          </p:nvPr>
        </p:nvSpPr>
        <p:spPr/>
        <p:txBody>
          <a:bodyPr/>
          <a:lstStyle/>
          <a:p>
            <a:fld id="{97E95242-1A4A-4C9E-AF12-8CACD6517CC7}" type="slidenum">
              <a:rPr lang="en-US" smtClean="0"/>
              <a:pPr/>
              <a:t>9</a:t>
            </a:fld>
            <a:endParaRPr lang="en-US"/>
          </a:p>
        </p:txBody>
      </p:sp>
      <p:pic>
        <p:nvPicPr>
          <p:cNvPr id="6" name="Picture 5">
            <a:extLst>
              <a:ext uri="{FF2B5EF4-FFF2-40B4-BE49-F238E27FC236}">
                <a16:creationId xmlns:a16="http://schemas.microsoft.com/office/drawing/2014/main" id="{F0431746-47F0-4EF1-B6EC-192736C2442C}"/>
              </a:ext>
            </a:extLst>
          </p:cNvPr>
          <p:cNvPicPr>
            <a:picLocks noChangeAspect="1"/>
          </p:cNvPicPr>
          <p:nvPr/>
        </p:nvPicPr>
        <p:blipFill>
          <a:blip r:embed="rId2"/>
          <a:stretch>
            <a:fillRect/>
          </a:stretch>
        </p:blipFill>
        <p:spPr>
          <a:xfrm>
            <a:off x="809732" y="814803"/>
            <a:ext cx="7524535" cy="3952461"/>
          </a:xfrm>
          <a:prstGeom prst="rect">
            <a:avLst/>
          </a:prstGeom>
        </p:spPr>
      </p:pic>
    </p:spTree>
    <p:extLst>
      <p:ext uri="{BB962C8B-B14F-4D97-AF65-F5344CB8AC3E}">
        <p14:creationId xmlns:p14="http://schemas.microsoft.com/office/powerpoint/2010/main" val="2143026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1865</TotalTime>
  <Words>523</Words>
  <Application>Microsoft Office PowerPoint</Application>
  <PresentationFormat>On-screen Show (16:9)</PresentationFormat>
  <Paragraphs>100</Paragraphs>
  <Slides>27</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Wingdings</vt:lpstr>
      <vt:lpstr>Google Sans</vt:lpstr>
      <vt:lpstr>Arial</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Nahid</dc:creator>
  <cp:lastModifiedBy>Nahid Hasan</cp:lastModifiedBy>
  <cp:revision>124</cp:revision>
  <dcterms:modified xsi:type="dcterms:W3CDTF">2025-01-23T18:15:04Z</dcterms:modified>
</cp:coreProperties>
</file>